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41"/>
  </p:notesMasterIdLst>
  <p:sldIdLst>
    <p:sldId id="256" r:id="rId4"/>
    <p:sldId id="295" r:id="rId5"/>
    <p:sldId id="263" r:id="rId6"/>
    <p:sldId id="288" r:id="rId7"/>
    <p:sldId id="289" r:id="rId8"/>
    <p:sldId id="290" r:id="rId9"/>
    <p:sldId id="291" r:id="rId10"/>
    <p:sldId id="301" r:id="rId11"/>
    <p:sldId id="302" r:id="rId12"/>
    <p:sldId id="296" r:id="rId13"/>
    <p:sldId id="268" r:id="rId14"/>
    <p:sldId id="258" r:id="rId15"/>
    <p:sldId id="292" r:id="rId16"/>
    <p:sldId id="293" r:id="rId17"/>
    <p:sldId id="303" r:id="rId18"/>
    <p:sldId id="281" r:id="rId19"/>
    <p:sldId id="287" r:id="rId20"/>
    <p:sldId id="306" r:id="rId21"/>
    <p:sldId id="271" r:id="rId22"/>
    <p:sldId id="307" r:id="rId23"/>
    <p:sldId id="272" r:id="rId24"/>
    <p:sldId id="278" r:id="rId25"/>
    <p:sldId id="312" r:id="rId26"/>
    <p:sldId id="308" r:id="rId27"/>
    <p:sldId id="273" r:id="rId28"/>
    <p:sldId id="309" r:id="rId29"/>
    <p:sldId id="274" r:id="rId30"/>
    <p:sldId id="279" r:id="rId31"/>
    <p:sldId id="310" r:id="rId32"/>
    <p:sldId id="275" r:id="rId33"/>
    <p:sldId id="311" r:id="rId34"/>
    <p:sldId id="276" r:id="rId35"/>
    <p:sldId id="304" r:id="rId36"/>
    <p:sldId id="299" r:id="rId37"/>
    <p:sldId id="305" r:id="rId38"/>
    <p:sldId id="300" r:id="rId39"/>
    <p:sldId id="264" r:id="rId40"/>
  </p:sldIdLst>
  <p:sldSz cx="9144000" cy="6858000" type="screen4x3"/>
  <p:notesSz cx="6877050" cy="10002838"/>
  <p:defaultTextStyle>
    <a:defPPr>
      <a:defRPr lang="nl-BE"/>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6C2"/>
    <a:srgbClr val="0F3066"/>
    <a:srgbClr val="E9E6D7"/>
    <a:srgbClr val="0076B1"/>
    <a:srgbClr val="163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094" autoAdjust="0"/>
  </p:normalViewPr>
  <p:slideViewPr>
    <p:cSldViewPr snapToGrid="0">
      <p:cViewPr>
        <p:scale>
          <a:sx n="100" d="100"/>
          <a:sy n="100" d="100"/>
        </p:scale>
        <p:origin x="-48"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0"/>
            <a:ext cx="2980055" cy="501880"/>
          </a:xfrm>
          <a:prstGeom prst="rect">
            <a:avLst/>
          </a:prstGeom>
        </p:spPr>
        <p:txBody>
          <a:bodyPr vert="horz" lIns="92703" tIns="46352" rIns="92703" bIns="46352" rtlCol="0"/>
          <a:lstStyle>
            <a:lvl1pPr algn="l" eaLnBrk="1" fontAlgn="auto" hangingPunct="1">
              <a:spcBef>
                <a:spcPts val="0"/>
              </a:spcBef>
              <a:spcAft>
                <a:spcPts val="0"/>
              </a:spcAft>
              <a:defRPr sz="1200">
                <a:latin typeface="+mn-lt"/>
              </a:defRPr>
            </a:lvl1pPr>
          </a:lstStyle>
          <a:p>
            <a:pPr>
              <a:defRPr/>
            </a:pPr>
            <a:endParaRPr lang="nl-BE"/>
          </a:p>
        </p:txBody>
      </p:sp>
      <p:sp>
        <p:nvSpPr>
          <p:cNvPr id="3" name="Tijdelijke aanduiding voor datum 2"/>
          <p:cNvSpPr>
            <a:spLocks noGrp="1"/>
          </p:cNvSpPr>
          <p:nvPr>
            <p:ph type="dt" idx="1"/>
          </p:nvPr>
        </p:nvSpPr>
        <p:spPr>
          <a:xfrm>
            <a:off x="3895406" y="0"/>
            <a:ext cx="2980055" cy="501880"/>
          </a:xfrm>
          <a:prstGeom prst="rect">
            <a:avLst/>
          </a:prstGeom>
        </p:spPr>
        <p:txBody>
          <a:bodyPr vert="horz" lIns="92703" tIns="46352" rIns="92703" bIns="46352" rtlCol="0"/>
          <a:lstStyle>
            <a:lvl1pPr algn="r" eaLnBrk="1" fontAlgn="auto" hangingPunct="1">
              <a:spcBef>
                <a:spcPts val="0"/>
              </a:spcBef>
              <a:spcAft>
                <a:spcPts val="0"/>
              </a:spcAft>
              <a:defRPr sz="1200" smtClean="0">
                <a:latin typeface="+mn-lt"/>
              </a:defRPr>
            </a:lvl1pPr>
          </a:lstStyle>
          <a:p>
            <a:pPr>
              <a:defRPr/>
            </a:pPr>
            <a:fld id="{1238632B-74C0-4957-86FA-D9E489BB4F1C}" type="datetimeFigureOut">
              <a:rPr lang="nl-BE"/>
              <a:pPr>
                <a:defRPr/>
              </a:pPr>
              <a:t>14/10/2014</a:t>
            </a:fld>
            <a:endParaRPr lang="nl-BE"/>
          </a:p>
        </p:txBody>
      </p:sp>
      <p:sp>
        <p:nvSpPr>
          <p:cNvPr id="4" name="Tijdelijke aanduiding voor dia-afbeelding 3"/>
          <p:cNvSpPr>
            <a:spLocks noGrp="1" noRot="1" noChangeAspect="1"/>
          </p:cNvSpPr>
          <p:nvPr>
            <p:ph type="sldImg" idx="2"/>
          </p:nvPr>
        </p:nvSpPr>
        <p:spPr>
          <a:xfrm>
            <a:off x="1189038" y="1250950"/>
            <a:ext cx="4498975" cy="3375025"/>
          </a:xfrm>
          <a:prstGeom prst="rect">
            <a:avLst/>
          </a:prstGeom>
          <a:noFill/>
          <a:ln w="12700">
            <a:solidFill>
              <a:prstClr val="black"/>
            </a:solidFill>
          </a:ln>
        </p:spPr>
        <p:txBody>
          <a:bodyPr vert="horz" lIns="92703" tIns="46352" rIns="92703" bIns="46352" rtlCol="0" anchor="ctr"/>
          <a:lstStyle/>
          <a:p>
            <a:pPr lvl="0"/>
            <a:endParaRPr lang="nl-BE" noProof="0"/>
          </a:p>
        </p:txBody>
      </p:sp>
      <p:sp>
        <p:nvSpPr>
          <p:cNvPr id="5" name="Tijdelijke aanduiding voor notities 4"/>
          <p:cNvSpPr>
            <a:spLocks noGrp="1"/>
          </p:cNvSpPr>
          <p:nvPr>
            <p:ph type="body" sz="quarter" idx="3"/>
          </p:nvPr>
        </p:nvSpPr>
        <p:spPr>
          <a:xfrm>
            <a:off x="687705" y="4813867"/>
            <a:ext cx="5501640" cy="3938617"/>
          </a:xfrm>
          <a:prstGeom prst="rect">
            <a:avLst/>
          </a:prstGeom>
        </p:spPr>
        <p:txBody>
          <a:bodyPr vert="horz" lIns="92703" tIns="46352" rIns="92703" bIns="46352"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a:p>
        </p:txBody>
      </p:sp>
      <p:sp>
        <p:nvSpPr>
          <p:cNvPr id="6" name="Tijdelijke aanduiding voor voettekst 5"/>
          <p:cNvSpPr>
            <a:spLocks noGrp="1"/>
          </p:cNvSpPr>
          <p:nvPr>
            <p:ph type="ftr" sz="quarter" idx="4"/>
          </p:nvPr>
        </p:nvSpPr>
        <p:spPr>
          <a:xfrm>
            <a:off x="2" y="9500961"/>
            <a:ext cx="2980055" cy="501879"/>
          </a:xfrm>
          <a:prstGeom prst="rect">
            <a:avLst/>
          </a:prstGeom>
        </p:spPr>
        <p:txBody>
          <a:bodyPr vert="horz" lIns="92703" tIns="46352" rIns="92703" bIns="46352" rtlCol="0" anchor="b"/>
          <a:lstStyle>
            <a:lvl1pPr algn="l" eaLnBrk="1" fontAlgn="auto" hangingPunct="1">
              <a:spcBef>
                <a:spcPts val="0"/>
              </a:spcBef>
              <a:spcAft>
                <a:spcPts val="0"/>
              </a:spcAft>
              <a:defRPr sz="1200">
                <a:latin typeface="+mn-lt"/>
              </a:defRPr>
            </a:lvl1pPr>
          </a:lstStyle>
          <a:p>
            <a:pPr>
              <a:defRPr/>
            </a:pPr>
            <a:endParaRPr lang="nl-BE"/>
          </a:p>
        </p:txBody>
      </p:sp>
      <p:sp>
        <p:nvSpPr>
          <p:cNvPr id="7" name="Tijdelijke aanduiding voor dianummer 6"/>
          <p:cNvSpPr>
            <a:spLocks noGrp="1"/>
          </p:cNvSpPr>
          <p:nvPr>
            <p:ph type="sldNum" sz="quarter" idx="5"/>
          </p:nvPr>
        </p:nvSpPr>
        <p:spPr>
          <a:xfrm>
            <a:off x="3895406" y="9500961"/>
            <a:ext cx="2980055" cy="501879"/>
          </a:xfrm>
          <a:prstGeom prst="rect">
            <a:avLst/>
          </a:prstGeom>
        </p:spPr>
        <p:txBody>
          <a:bodyPr vert="horz" wrap="square" lIns="92703" tIns="46352" rIns="92703" bIns="46352" numCol="1" anchor="b" anchorCtr="0" compatLnSpc="1">
            <a:prstTxWarp prst="textNoShape">
              <a:avLst/>
            </a:prstTxWarp>
          </a:bodyPr>
          <a:lstStyle>
            <a:lvl1pPr algn="r" eaLnBrk="1" hangingPunct="1">
              <a:defRPr sz="1200"/>
            </a:lvl1pPr>
          </a:lstStyle>
          <a:p>
            <a:fld id="{16FDD7B9-EDD1-4C57-B8FE-D540F2EBCD01}" type="slidenum">
              <a:rPr lang="nl-BE" altLang="nl-BE"/>
              <a:pPr/>
              <a:t>‹nr.›</a:t>
            </a:fld>
            <a:endParaRPr lang="nl-BE" altLang="nl-BE"/>
          </a:p>
        </p:txBody>
      </p:sp>
    </p:spTree>
    <p:extLst>
      <p:ext uri="{BB962C8B-B14F-4D97-AF65-F5344CB8AC3E}">
        <p14:creationId xmlns:p14="http://schemas.microsoft.com/office/powerpoint/2010/main" val="589962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Wie ben ik?</a:t>
            </a:r>
          </a:p>
          <a:p>
            <a:r>
              <a:rPr lang="nl-BE" dirty="0" smtClean="0"/>
              <a:t>Goeiedag, ik ben Marie Martens</a:t>
            </a:r>
            <a:r>
              <a:rPr lang="nl-BE" baseline="0" dirty="0" smtClean="0"/>
              <a:t> verantwoordelijk voor het agressiebeleid en voor duurzaam ondernemen.</a:t>
            </a:r>
          </a:p>
          <a:p>
            <a:r>
              <a:rPr lang="nl-BE" baseline="0" dirty="0" smtClean="0"/>
              <a:t>Sinds 2014 </a:t>
            </a:r>
            <a:r>
              <a:rPr lang="nl-BE" baseline="0" dirty="0" err="1" smtClean="0"/>
              <a:t>beleidsthemabeheerder</a:t>
            </a:r>
            <a:r>
              <a:rPr lang="nl-BE" baseline="0" dirty="0" smtClean="0"/>
              <a:t> agressie, overgenomen van Philips</a:t>
            </a:r>
          </a:p>
          <a:p>
            <a:endParaRPr lang="nl-BE" dirty="0" smtClean="0"/>
          </a:p>
          <a:p>
            <a:r>
              <a:rPr lang="nl-BE" dirty="0" smtClean="0"/>
              <a:t>Wie staat er naast mij?</a:t>
            </a:r>
          </a:p>
          <a:p>
            <a:endParaRPr lang="nl-BE" baseline="0" dirty="0" smtClean="0"/>
          </a:p>
          <a:p>
            <a:endParaRPr lang="nl-BE" baseline="0" dirty="0" smtClean="0"/>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1</a:t>
            </a:fld>
            <a:endParaRPr lang="nl-BE" altLang="nl-BE"/>
          </a:p>
        </p:txBody>
      </p:sp>
    </p:spTree>
    <p:extLst>
      <p:ext uri="{BB962C8B-B14F-4D97-AF65-F5344CB8AC3E}">
        <p14:creationId xmlns:p14="http://schemas.microsoft.com/office/powerpoint/2010/main" val="5642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55741">
              <a:defRPr/>
            </a:pPr>
            <a:r>
              <a:rPr lang="nl-NL" sz="1300" dirty="0"/>
              <a:t>Een incident ontstaat niet zomaar. Er gaat meestal een </a:t>
            </a:r>
            <a:r>
              <a:rPr lang="nl-NL" sz="1300" b="1" dirty="0"/>
              <a:t>kettingreactie</a:t>
            </a:r>
            <a:r>
              <a:rPr lang="nl-NL" sz="1300" dirty="0"/>
              <a:t> van gebeurtenissen aan vooraf. </a:t>
            </a:r>
          </a:p>
          <a:p>
            <a:pPr defTabSz="955741">
              <a:defRPr/>
            </a:pPr>
            <a:endParaRPr lang="nl-NL" sz="1300" dirty="0"/>
          </a:p>
          <a:p>
            <a:pPr defTabSz="955741">
              <a:defRPr/>
            </a:pPr>
            <a:r>
              <a:rPr lang="nl-NL" sz="1300" dirty="0"/>
              <a:t>Om deze kettingreactie tegen te gaan, werd in 2009 ‘de VDAB-veiligheidsketen’ ontwikkeld. </a:t>
            </a:r>
          </a:p>
          <a:p>
            <a:pPr defTabSz="955741">
              <a:defRPr/>
            </a:pPr>
            <a:r>
              <a:rPr lang="nl-NL" sz="1300" dirty="0"/>
              <a:t>Deze keten laat een koppeling zien tussen maatregelen binnen </a:t>
            </a:r>
            <a:r>
              <a:rPr lang="nl-NL" sz="1300" b="1" dirty="0"/>
              <a:t>een preventief en een reactief </a:t>
            </a:r>
            <a:r>
              <a:rPr lang="nl-NL" sz="1300" dirty="0"/>
              <a:t>veiligheidsbeleid. </a:t>
            </a:r>
          </a:p>
          <a:p>
            <a:pPr marL="179201" indent="-179201" defTabSz="955741">
              <a:buFontTx/>
              <a:buChar char="-"/>
              <a:defRPr/>
            </a:pPr>
            <a:r>
              <a:rPr lang="nl-NL" sz="1300" dirty="0"/>
              <a:t>Bij preventief optreden wordt de kans op een incident beperkt</a:t>
            </a:r>
          </a:p>
          <a:p>
            <a:pPr marL="179201" indent="-179201" defTabSz="955741">
              <a:buFontTx/>
              <a:buChar char="-"/>
              <a:defRPr/>
            </a:pPr>
            <a:r>
              <a:rPr lang="nl-NL" sz="1300" dirty="0"/>
              <a:t>terwijl bij reactief optreden de impact na een incident wordt verminderd. </a:t>
            </a:r>
          </a:p>
          <a:p>
            <a:pPr marL="179201" indent="-179201" defTabSz="955741">
              <a:buFontTx/>
              <a:buChar char="-"/>
              <a:defRPr/>
            </a:pPr>
            <a:endParaRPr lang="nl-NL" sz="1300" dirty="0"/>
          </a:p>
          <a:p>
            <a:pPr defTabSz="955741">
              <a:defRPr/>
            </a:pPr>
            <a:r>
              <a:rPr lang="nl-NL" sz="1300" dirty="0"/>
              <a:t>Voor een adequaat en volledig veiligheidsbeleid is het noodzakelijk dat er een </a:t>
            </a:r>
            <a:r>
              <a:rPr lang="nl-NL" sz="1300" b="1" dirty="0"/>
              <a:t>evenwichtige afstemming </a:t>
            </a:r>
            <a:r>
              <a:rPr lang="nl-NL" sz="1300" dirty="0"/>
              <a:t>plaats vindt van </a:t>
            </a:r>
          </a:p>
          <a:p>
            <a:pPr marL="179201" indent="-179201" defTabSz="955741">
              <a:buFontTx/>
              <a:buChar char="-"/>
              <a:defRPr/>
            </a:pPr>
            <a:r>
              <a:rPr lang="nl-NL" sz="1300" dirty="0"/>
              <a:t>technische,</a:t>
            </a:r>
          </a:p>
          <a:p>
            <a:pPr marL="179201" indent="-179201" defTabSz="955741">
              <a:buFontTx/>
              <a:buChar char="-"/>
              <a:defRPr/>
            </a:pPr>
            <a:r>
              <a:rPr lang="nl-NL" sz="1300" dirty="0" err="1"/>
              <a:t>personeelsgebonden</a:t>
            </a:r>
            <a:r>
              <a:rPr lang="nl-NL" sz="1300" dirty="0"/>
              <a:t> en </a:t>
            </a:r>
          </a:p>
          <a:p>
            <a:pPr marL="179201" indent="-179201" defTabSz="955741">
              <a:buFontTx/>
              <a:buChar char="-"/>
              <a:defRPr/>
            </a:pPr>
            <a:r>
              <a:rPr lang="nl-NL" sz="1300" dirty="0"/>
              <a:t>procedurele maatregelen </a:t>
            </a:r>
          </a:p>
          <a:p>
            <a:pPr marL="179201" indent="-179201" defTabSz="955741">
              <a:buFontTx/>
              <a:buChar char="-"/>
              <a:defRPr/>
            </a:pPr>
            <a:r>
              <a:rPr lang="nl-NL" sz="1300" dirty="0"/>
              <a:t>zowel voor als na het incident. </a:t>
            </a: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18</a:t>
            </a:fld>
            <a:endParaRPr lang="nl-BE" altLang="nl-BE"/>
          </a:p>
        </p:txBody>
      </p:sp>
    </p:spTree>
    <p:extLst>
      <p:ext uri="{BB962C8B-B14F-4D97-AF65-F5344CB8AC3E}">
        <p14:creationId xmlns:p14="http://schemas.microsoft.com/office/powerpoint/2010/main" val="299390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7039">
              <a:defRPr/>
            </a:pPr>
            <a:r>
              <a:rPr lang="nl-BE" dirty="0"/>
              <a:t>Daarnaast krijgt de VDAB met de zesde staatshervorming een controlerende en sanctionerende bevoegdheid. Dit zal implicaties hebben voor de agressie van klanten naar personeel toe en vraagt om een doordachte veiligheidspolicy. Het veiligheidsoogpunt zal worden meegenomen in de concrete uitwerking van de staatshervorming. </a:t>
            </a:r>
          </a:p>
          <a:p>
            <a:pPr defTabSz="927039">
              <a:defRPr/>
            </a:pPr>
            <a:endParaRPr lang="nl-BE" dirty="0"/>
          </a:p>
          <a:p>
            <a:pPr defTabSz="927039">
              <a:defRPr/>
            </a:pPr>
            <a:r>
              <a:rPr lang="nl-BE" dirty="0"/>
              <a:t>Inrichting gebouwen</a:t>
            </a:r>
          </a:p>
          <a:p>
            <a:pPr marL="173819" indent="-173819" defTabSz="927039">
              <a:buFontTx/>
              <a:buChar char="-"/>
              <a:defRPr/>
            </a:pPr>
            <a:r>
              <a:rPr lang="nl-BE" dirty="0"/>
              <a:t>Sociale controle </a:t>
            </a:r>
            <a:r>
              <a:rPr lang="nl-BE" dirty="0" err="1"/>
              <a:t>vb</a:t>
            </a:r>
            <a:r>
              <a:rPr lang="nl-BE" dirty="0"/>
              <a:t> case consulente Limburg + LG erachter</a:t>
            </a:r>
          </a:p>
          <a:p>
            <a:pPr marL="173819" indent="-173819" defTabSz="927039">
              <a:buFontTx/>
              <a:buChar char="-"/>
              <a:defRPr/>
            </a:pPr>
            <a:r>
              <a:rPr lang="nl-BE" dirty="0"/>
              <a:t>Vluchtweg</a:t>
            </a:r>
          </a:p>
          <a:p>
            <a:pPr marL="173819" indent="-173819" defTabSz="927039">
              <a:buFontTx/>
              <a:buChar char="-"/>
              <a:defRPr/>
            </a:pPr>
            <a:r>
              <a:rPr lang="nl-BE" dirty="0"/>
              <a:t>Veel </a:t>
            </a:r>
            <a:r>
              <a:rPr lang="nl-BE" dirty="0" err="1"/>
              <a:t>gals</a:t>
            </a:r>
            <a:r>
              <a:rPr lang="nl-BE" dirty="0"/>
              <a:t> voor visuele controle</a:t>
            </a:r>
          </a:p>
          <a:p>
            <a:pPr marL="173819" indent="-173819" defTabSz="927039">
              <a:buFontTx/>
              <a:buChar char="-"/>
              <a:defRPr/>
            </a:pPr>
            <a:endParaRPr lang="nl-BE" dirty="0"/>
          </a:p>
          <a:p>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19</a:t>
            </a:fld>
            <a:endParaRPr lang="nl-BE" altLang="nl-BE"/>
          </a:p>
        </p:txBody>
      </p:sp>
    </p:spTree>
    <p:extLst>
      <p:ext uri="{BB962C8B-B14F-4D97-AF65-F5344CB8AC3E}">
        <p14:creationId xmlns:p14="http://schemas.microsoft.com/office/powerpoint/2010/main" val="375489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55741">
              <a:defRPr/>
            </a:pPr>
            <a:r>
              <a:rPr lang="nl-NL" sz="1300" dirty="0"/>
              <a:t>Een incident ontstaat niet zomaar. Er gaat meestal een </a:t>
            </a:r>
            <a:r>
              <a:rPr lang="nl-NL" sz="1300" b="1" dirty="0"/>
              <a:t>kettingreactie</a:t>
            </a:r>
            <a:r>
              <a:rPr lang="nl-NL" sz="1300" dirty="0"/>
              <a:t> van gebeurtenissen aan vooraf. </a:t>
            </a:r>
          </a:p>
          <a:p>
            <a:pPr defTabSz="955741">
              <a:defRPr/>
            </a:pPr>
            <a:endParaRPr lang="nl-NL" sz="1300" dirty="0"/>
          </a:p>
          <a:p>
            <a:pPr defTabSz="955741">
              <a:defRPr/>
            </a:pPr>
            <a:r>
              <a:rPr lang="nl-NL" sz="1300" dirty="0"/>
              <a:t>Om deze kettingreactie tegen te gaan, werd in 2009 ‘de VDAB-veiligheidsketen’ ontwikkeld. </a:t>
            </a:r>
          </a:p>
          <a:p>
            <a:pPr defTabSz="955741">
              <a:defRPr/>
            </a:pPr>
            <a:r>
              <a:rPr lang="nl-NL" sz="1300" dirty="0"/>
              <a:t>Deze keten laat een koppeling zien tussen maatregelen binnen </a:t>
            </a:r>
            <a:r>
              <a:rPr lang="nl-NL" sz="1300" b="1" dirty="0"/>
              <a:t>een preventief en een reactief </a:t>
            </a:r>
            <a:r>
              <a:rPr lang="nl-NL" sz="1300" dirty="0"/>
              <a:t>veiligheidsbeleid. </a:t>
            </a:r>
          </a:p>
          <a:p>
            <a:pPr marL="179201" indent="-179201" defTabSz="955741">
              <a:buFontTx/>
              <a:buChar char="-"/>
              <a:defRPr/>
            </a:pPr>
            <a:r>
              <a:rPr lang="nl-NL" sz="1300" dirty="0"/>
              <a:t>Bij preventief optreden wordt de kans op een incident beperkt</a:t>
            </a:r>
          </a:p>
          <a:p>
            <a:pPr marL="179201" indent="-179201" defTabSz="955741">
              <a:buFontTx/>
              <a:buChar char="-"/>
              <a:defRPr/>
            </a:pPr>
            <a:r>
              <a:rPr lang="nl-NL" sz="1300" dirty="0"/>
              <a:t>terwijl bij reactief optreden de impact na een incident wordt verminderd. </a:t>
            </a:r>
          </a:p>
          <a:p>
            <a:pPr marL="179201" indent="-179201" defTabSz="955741">
              <a:buFontTx/>
              <a:buChar char="-"/>
              <a:defRPr/>
            </a:pPr>
            <a:endParaRPr lang="nl-NL" sz="1300" dirty="0"/>
          </a:p>
          <a:p>
            <a:pPr defTabSz="955741">
              <a:defRPr/>
            </a:pPr>
            <a:r>
              <a:rPr lang="nl-NL" sz="1300" dirty="0"/>
              <a:t>Voor een adequaat en volledig veiligheidsbeleid is het noodzakelijk dat er een </a:t>
            </a:r>
            <a:r>
              <a:rPr lang="nl-NL" sz="1300" b="1" dirty="0"/>
              <a:t>evenwichtige afstemming </a:t>
            </a:r>
            <a:r>
              <a:rPr lang="nl-NL" sz="1300" dirty="0"/>
              <a:t>plaats vindt van </a:t>
            </a:r>
          </a:p>
          <a:p>
            <a:pPr marL="179201" indent="-179201" defTabSz="955741">
              <a:buFontTx/>
              <a:buChar char="-"/>
              <a:defRPr/>
            </a:pPr>
            <a:r>
              <a:rPr lang="nl-NL" sz="1300" dirty="0"/>
              <a:t>technische,</a:t>
            </a:r>
          </a:p>
          <a:p>
            <a:pPr marL="179201" indent="-179201" defTabSz="955741">
              <a:buFontTx/>
              <a:buChar char="-"/>
              <a:defRPr/>
            </a:pPr>
            <a:r>
              <a:rPr lang="nl-NL" sz="1300" dirty="0" err="1"/>
              <a:t>personeelsgebonden</a:t>
            </a:r>
            <a:r>
              <a:rPr lang="nl-NL" sz="1300" dirty="0"/>
              <a:t> en </a:t>
            </a:r>
          </a:p>
          <a:p>
            <a:pPr marL="179201" indent="-179201" defTabSz="955741">
              <a:buFontTx/>
              <a:buChar char="-"/>
              <a:defRPr/>
            </a:pPr>
            <a:r>
              <a:rPr lang="nl-NL" sz="1300" dirty="0"/>
              <a:t>procedurele maatregelen </a:t>
            </a:r>
          </a:p>
          <a:p>
            <a:pPr marL="179201" indent="-179201" defTabSz="955741">
              <a:buFontTx/>
              <a:buChar char="-"/>
              <a:defRPr/>
            </a:pPr>
            <a:r>
              <a:rPr lang="nl-NL" sz="1300" dirty="0"/>
              <a:t>zowel voor als na het incident. </a:t>
            </a: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20</a:t>
            </a:fld>
            <a:endParaRPr lang="nl-BE" altLang="nl-BE"/>
          </a:p>
        </p:txBody>
      </p:sp>
    </p:spTree>
    <p:extLst>
      <p:ext uri="{BB962C8B-B14F-4D97-AF65-F5344CB8AC3E}">
        <p14:creationId xmlns:p14="http://schemas.microsoft.com/office/powerpoint/2010/main" val="299390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Basisopleiding:</a:t>
            </a:r>
            <a:r>
              <a:rPr lang="nl-BE" baseline="0" dirty="0" smtClean="0"/>
              <a:t> vast in opleidingsaanbod. Kan iedereen aanvragen</a:t>
            </a:r>
          </a:p>
          <a:p>
            <a:endParaRPr lang="nl-BE" baseline="0" dirty="0" smtClean="0"/>
          </a:p>
          <a:p>
            <a:r>
              <a:rPr lang="nl-BE" baseline="0" dirty="0" smtClean="0"/>
              <a:t>Wat valt op?</a:t>
            </a:r>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21</a:t>
            </a:fld>
            <a:endParaRPr lang="nl-BE" altLang="nl-BE"/>
          </a:p>
        </p:txBody>
      </p:sp>
    </p:spTree>
    <p:extLst>
      <p:ext uri="{BB962C8B-B14F-4D97-AF65-F5344CB8AC3E}">
        <p14:creationId xmlns:p14="http://schemas.microsoft.com/office/powerpoint/2010/main" val="72087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55741">
              <a:defRPr/>
            </a:pPr>
            <a:r>
              <a:rPr lang="nl-NL" sz="1300" dirty="0"/>
              <a:t>Een incident ontstaat niet zomaar. Er gaat meestal een </a:t>
            </a:r>
            <a:r>
              <a:rPr lang="nl-NL" sz="1300" b="1" dirty="0"/>
              <a:t>kettingreactie</a:t>
            </a:r>
            <a:r>
              <a:rPr lang="nl-NL" sz="1300" dirty="0"/>
              <a:t> van gebeurtenissen aan vooraf. </a:t>
            </a:r>
          </a:p>
          <a:p>
            <a:pPr defTabSz="955741">
              <a:defRPr/>
            </a:pPr>
            <a:endParaRPr lang="nl-NL" sz="1300" dirty="0"/>
          </a:p>
          <a:p>
            <a:pPr defTabSz="955741">
              <a:defRPr/>
            </a:pPr>
            <a:r>
              <a:rPr lang="nl-NL" sz="1300" dirty="0"/>
              <a:t>Om deze kettingreactie tegen te gaan, werd in 2009 ‘de VDAB-veiligheidsketen’ ontwikkeld. </a:t>
            </a:r>
          </a:p>
          <a:p>
            <a:pPr defTabSz="955741">
              <a:defRPr/>
            </a:pPr>
            <a:r>
              <a:rPr lang="nl-NL" sz="1300" dirty="0"/>
              <a:t>Deze keten laat een koppeling zien tussen maatregelen binnen </a:t>
            </a:r>
            <a:r>
              <a:rPr lang="nl-NL" sz="1300" b="1" dirty="0"/>
              <a:t>een preventief en een reactief </a:t>
            </a:r>
            <a:r>
              <a:rPr lang="nl-NL" sz="1300" dirty="0"/>
              <a:t>veiligheidsbeleid. </a:t>
            </a:r>
          </a:p>
          <a:p>
            <a:pPr marL="179201" indent="-179201" defTabSz="955741">
              <a:buFontTx/>
              <a:buChar char="-"/>
              <a:defRPr/>
            </a:pPr>
            <a:r>
              <a:rPr lang="nl-NL" sz="1300" dirty="0"/>
              <a:t>Bij preventief optreden wordt de kans op een incident beperkt</a:t>
            </a:r>
          </a:p>
          <a:p>
            <a:pPr marL="179201" indent="-179201" defTabSz="955741">
              <a:buFontTx/>
              <a:buChar char="-"/>
              <a:defRPr/>
            </a:pPr>
            <a:r>
              <a:rPr lang="nl-NL" sz="1300" dirty="0"/>
              <a:t>terwijl bij reactief optreden de impact na een incident wordt verminderd. </a:t>
            </a:r>
          </a:p>
          <a:p>
            <a:pPr marL="179201" indent="-179201" defTabSz="955741">
              <a:buFontTx/>
              <a:buChar char="-"/>
              <a:defRPr/>
            </a:pPr>
            <a:endParaRPr lang="nl-NL" sz="1300" dirty="0"/>
          </a:p>
          <a:p>
            <a:pPr defTabSz="955741">
              <a:defRPr/>
            </a:pPr>
            <a:r>
              <a:rPr lang="nl-NL" sz="1300" dirty="0"/>
              <a:t>Voor een adequaat en volledig veiligheidsbeleid is het noodzakelijk dat er een </a:t>
            </a:r>
            <a:r>
              <a:rPr lang="nl-NL" sz="1300" b="1" dirty="0"/>
              <a:t>evenwichtige afstemming </a:t>
            </a:r>
            <a:r>
              <a:rPr lang="nl-NL" sz="1300" dirty="0"/>
              <a:t>plaats vindt van </a:t>
            </a:r>
          </a:p>
          <a:p>
            <a:pPr marL="179201" indent="-179201" defTabSz="955741">
              <a:buFontTx/>
              <a:buChar char="-"/>
              <a:defRPr/>
            </a:pPr>
            <a:r>
              <a:rPr lang="nl-NL" sz="1300" dirty="0"/>
              <a:t>technische,</a:t>
            </a:r>
          </a:p>
          <a:p>
            <a:pPr marL="179201" indent="-179201" defTabSz="955741">
              <a:buFontTx/>
              <a:buChar char="-"/>
              <a:defRPr/>
            </a:pPr>
            <a:r>
              <a:rPr lang="nl-NL" sz="1300" dirty="0" err="1"/>
              <a:t>personeelsgebonden</a:t>
            </a:r>
            <a:r>
              <a:rPr lang="nl-NL" sz="1300" dirty="0"/>
              <a:t> en </a:t>
            </a:r>
          </a:p>
          <a:p>
            <a:pPr marL="179201" indent="-179201" defTabSz="955741">
              <a:buFontTx/>
              <a:buChar char="-"/>
              <a:defRPr/>
            </a:pPr>
            <a:r>
              <a:rPr lang="nl-NL" sz="1300" dirty="0"/>
              <a:t>procedurele maatregelen </a:t>
            </a:r>
          </a:p>
          <a:p>
            <a:pPr marL="179201" indent="-179201" defTabSz="955741">
              <a:buFontTx/>
              <a:buChar char="-"/>
              <a:defRPr/>
            </a:pPr>
            <a:r>
              <a:rPr lang="nl-NL" sz="1300" dirty="0"/>
              <a:t>zowel voor als na het incident. </a:t>
            </a: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24</a:t>
            </a:fld>
            <a:endParaRPr lang="nl-BE" altLang="nl-BE"/>
          </a:p>
        </p:txBody>
      </p:sp>
    </p:spTree>
    <p:extLst>
      <p:ext uri="{BB962C8B-B14F-4D97-AF65-F5344CB8AC3E}">
        <p14:creationId xmlns:p14="http://schemas.microsoft.com/office/powerpoint/2010/main" val="299390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55741">
              <a:defRPr/>
            </a:pPr>
            <a:r>
              <a:rPr lang="nl-NL" sz="1300" dirty="0"/>
              <a:t>Een incident ontstaat niet zomaar. Er gaat meestal een </a:t>
            </a:r>
            <a:r>
              <a:rPr lang="nl-NL" sz="1300" b="1" dirty="0"/>
              <a:t>kettingreactie</a:t>
            </a:r>
            <a:r>
              <a:rPr lang="nl-NL" sz="1300" dirty="0"/>
              <a:t> van gebeurtenissen aan vooraf. </a:t>
            </a:r>
          </a:p>
          <a:p>
            <a:pPr defTabSz="955741">
              <a:defRPr/>
            </a:pPr>
            <a:endParaRPr lang="nl-NL" sz="1300" dirty="0"/>
          </a:p>
          <a:p>
            <a:pPr defTabSz="955741">
              <a:defRPr/>
            </a:pPr>
            <a:r>
              <a:rPr lang="nl-NL" sz="1300" dirty="0"/>
              <a:t>Om deze kettingreactie tegen te gaan, werd in 2009 ‘de VDAB-veiligheidsketen’ ontwikkeld. </a:t>
            </a:r>
          </a:p>
          <a:p>
            <a:pPr defTabSz="955741">
              <a:defRPr/>
            </a:pPr>
            <a:r>
              <a:rPr lang="nl-NL" sz="1300" dirty="0"/>
              <a:t>Deze keten laat een koppeling zien tussen maatregelen binnen </a:t>
            </a:r>
            <a:r>
              <a:rPr lang="nl-NL" sz="1300" b="1" dirty="0"/>
              <a:t>een preventief en een reactief </a:t>
            </a:r>
            <a:r>
              <a:rPr lang="nl-NL" sz="1300" dirty="0"/>
              <a:t>veiligheidsbeleid. </a:t>
            </a:r>
          </a:p>
          <a:p>
            <a:pPr marL="179201" indent="-179201" defTabSz="955741">
              <a:buFontTx/>
              <a:buChar char="-"/>
              <a:defRPr/>
            </a:pPr>
            <a:r>
              <a:rPr lang="nl-NL" sz="1300" dirty="0"/>
              <a:t>Bij preventief optreden wordt de kans op een incident beperkt</a:t>
            </a:r>
          </a:p>
          <a:p>
            <a:pPr marL="179201" indent="-179201" defTabSz="955741">
              <a:buFontTx/>
              <a:buChar char="-"/>
              <a:defRPr/>
            </a:pPr>
            <a:r>
              <a:rPr lang="nl-NL" sz="1300" dirty="0"/>
              <a:t>terwijl bij reactief optreden de impact na een incident wordt verminderd. </a:t>
            </a:r>
          </a:p>
          <a:p>
            <a:pPr marL="179201" indent="-179201" defTabSz="955741">
              <a:buFontTx/>
              <a:buChar char="-"/>
              <a:defRPr/>
            </a:pPr>
            <a:endParaRPr lang="nl-NL" sz="1300" dirty="0"/>
          </a:p>
          <a:p>
            <a:pPr defTabSz="955741">
              <a:defRPr/>
            </a:pPr>
            <a:r>
              <a:rPr lang="nl-NL" sz="1300" dirty="0"/>
              <a:t>Voor een adequaat en volledig veiligheidsbeleid is het noodzakelijk dat er een </a:t>
            </a:r>
            <a:r>
              <a:rPr lang="nl-NL" sz="1300" b="1" dirty="0"/>
              <a:t>evenwichtige afstemming </a:t>
            </a:r>
            <a:r>
              <a:rPr lang="nl-NL" sz="1300" dirty="0"/>
              <a:t>plaats vindt van </a:t>
            </a:r>
          </a:p>
          <a:p>
            <a:pPr marL="179201" indent="-179201" defTabSz="955741">
              <a:buFontTx/>
              <a:buChar char="-"/>
              <a:defRPr/>
            </a:pPr>
            <a:r>
              <a:rPr lang="nl-NL" sz="1300" dirty="0"/>
              <a:t>technische,</a:t>
            </a:r>
          </a:p>
          <a:p>
            <a:pPr marL="179201" indent="-179201" defTabSz="955741">
              <a:buFontTx/>
              <a:buChar char="-"/>
              <a:defRPr/>
            </a:pPr>
            <a:r>
              <a:rPr lang="nl-NL" sz="1300" dirty="0" err="1"/>
              <a:t>personeelsgebonden</a:t>
            </a:r>
            <a:r>
              <a:rPr lang="nl-NL" sz="1300" dirty="0"/>
              <a:t> en </a:t>
            </a:r>
          </a:p>
          <a:p>
            <a:pPr marL="179201" indent="-179201" defTabSz="955741">
              <a:buFontTx/>
              <a:buChar char="-"/>
              <a:defRPr/>
            </a:pPr>
            <a:r>
              <a:rPr lang="nl-NL" sz="1300" dirty="0"/>
              <a:t>procedurele maatregelen </a:t>
            </a:r>
          </a:p>
          <a:p>
            <a:pPr marL="179201" indent="-179201" defTabSz="955741">
              <a:buFontTx/>
              <a:buChar char="-"/>
              <a:defRPr/>
            </a:pPr>
            <a:r>
              <a:rPr lang="nl-NL" sz="1300" dirty="0"/>
              <a:t>zowel voor als na het incident. </a:t>
            </a: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26</a:t>
            </a:fld>
            <a:endParaRPr lang="nl-BE" altLang="nl-BE"/>
          </a:p>
        </p:txBody>
      </p:sp>
    </p:spTree>
    <p:extLst>
      <p:ext uri="{BB962C8B-B14F-4D97-AF65-F5344CB8AC3E}">
        <p14:creationId xmlns:p14="http://schemas.microsoft.com/office/powerpoint/2010/main" val="2993906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27</a:t>
            </a:fld>
            <a:endParaRPr lang="nl-BE" altLang="nl-BE"/>
          </a:p>
        </p:txBody>
      </p:sp>
    </p:spTree>
    <p:extLst>
      <p:ext uri="{BB962C8B-B14F-4D97-AF65-F5344CB8AC3E}">
        <p14:creationId xmlns:p14="http://schemas.microsoft.com/office/powerpoint/2010/main" val="16016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28</a:t>
            </a:fld>
            <a:endParaRPr lang="nl-BE" altLang="nl-BE"/>
          </a:p>
        </p:txBody>
      </p:sp>
    </p:spTree>
    <p:extLst>
      <p:ext uri="{BB962C8B-B14F-4D97-AF65-F5344CB8AC3E}">
        <p14:creationId xmlns:p14="http://schemas.microsoft.com/office/powerpoint/2010/main" val="16016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55741">
              <a:defRPr/>
            </a:pPr>
            <a:r>
              <a:rPr lang="nl-NL" sz="1300" dirty="0"/>
              <a:t>Een incident ontstaat niet zomaar. Er gaat meestal een </a:t>
            </a:r>
            <a:r>
              <a:rPr lang="nl-NL" sz="1300" b="1" dirty="0"/>
              <a:t>kettingreactie</a:t>
            </a:r>
            <a:r>
              <a:rPr lang="nl-NL" sz="1300" dirty="0"/>
              <a:t> van gebeurtenissen aan vooraf. </a:t>
            </a:r>
          </a:p>
          <a:p>
            <a:pPr defTabSz="955741">
              <a:defRPr/>
            </a:pPr>
            <a:endParaRPr lang="nl-NL" sz="1300" dirty="0"/>
          </a:p>
          <a:p>
            <a:pPr defTabSz="955741">
              <a:defRPr/>
            </a:pPr>
            <a:r>
              <a:rPr lang="nl-NL" sz="1300" dirty="0"/>
              <a:t>Om deze kettingreactie tegen te gaan, werd in 2009 ‘de VDAB-veiligheidsketen’ ontwikkeld. </a:t>
            </a:r>
          </a:p>
          <a:p>
            <a:pPr defTabSz="955741">
              <a:defRPr/>
            </a:pPr>
            <a:r>
              <a:rPr lang="nl-NL" sz="1300" dirty="0"/>
              <a:t>Deze keten laat een koppeling zien tussen maatregelen binnen </a:t>
            </a:r>
            <a:r>
              <a:rPr lang="nl-NL" sz="1300" b="1" dirty="0"/>
              <a:t>een preventief en een reactief </a:t>
            </a:r>
            <a:r>
              <a:rPr lang="nl-NL" sz="1300" dirty="0"/>
              <a:t>veiligheidsbeleid. </a:t>
            </a:r>
          </a:p>
          <a:p>
            <a:pPr marL="179201" indent="-179201" defTabSz="955741">
              <a:buFontTx/>
              <a:buChar char="-"/>
              <a:defRPr/>
            </a:pPr>
            <a:r>
              <a:rPr lang="nl-NL" sz="1300" dirty="0"/>
              <a:t>Bij preventief optreden wordt de kans op een incident beperkt</a:t>
            </a:r>
          </a:p>
          <a:p>
            <a:pPr marL="179201" indent="-179201" defTabSz="955741">
              <a:buFontTx/>
              <a:buChar char="-"/>
              <a:defRPr/>
            </a:pPr>
            <a:r>
              <a:rPr lang="nl-NL" sz="1300" dirty="0"/>
              <a:t>terwijl bij reactief optreden de impact na een incident wordt verminderd. </a:t>
            </a:r>
          </a:p>
          <a:p>
            <a:pPr marL="179201" indent="-179201" defTabSz="955741">
              <a:buFontTx/>
              <a:buChar char="-"/>
              <a:defRPr/>
            </a:pPr>
            <a:endParaRPr lang="nl-NL" sz="1300" dirty="0"/>
          </a:p>
          <a:p>
            <a:pPr defTabSz="955741">
              <a:defRPr/>
            </a:pPr>
            <a:r>
              <a:rPr lang="nl-NL" sz="1300" dirty="0"/>
              <a:t>Voor een adequaat en volledig veiligheidsbeleid is het noodzakelijk dat er een </a:t>
            </a:r>
            <a:r>
              <a:rPr lang="nl-NL" sz="1300" b="1" dirty="0"/>
              <a:t>evenwichtige afstemming </a:t>
            </a:r>
            <a:r>
              <a:rPr lang="nl-NL" sz="1300" dirty="0"/>
              <a:t>plaats vindt van </a:t>
            </a:r>
          </a:p>
          <a:p>
            <a:pPr marL="179201" indent="-179201" defTabSz="955741">
              <a:buFontTx/>
              <a:buChar char="-"/>
              <a:defRPr/>
            </a:pPr>
            <a:r>
              <a:rPr lang="nl-NL" sz="1300" dirty="0"/>
              <a:t>technische,</a:t>
            </a:r>
          </a:p>
          <a:p>
            <a:pPr marL="179201" indent="-179201" defTabSz="955741">
              <a:buFontTx/>
              <a:buChar char="-"/>
              <a:defRPr/>
            </a:pPr>
            <a:r>
              <a:rPr lang="nl-NL" sz="1300" dirty="0" err="1"/>
              <a:t>personeelsgebonden</a:t>
            </a:r>
            <a:r>
              <a:rPr lang="nl-NL" sz="1300" dirty="0"/>
              <a:t> en </a:t>
            </a:r>
          </a:p>
          <a:p>
            <a:pPr marL="179201" indent="-179201" defTabSz="955741">
              <a:buFontTx/>
              <a:buChar char="-"/>
              <a:defRPr/>
            </a:pPr>
            <a:r>
              <a:rPr lang="nl-NL" sz="1300" dirty="0"/>
              <a:t>procedurele maatregelen </a:t>
            </a:r>
          </a:p>
          <a:p>
            <a:pPr marL="179201" indent="-179201" defTabSz="955741">
              <a:buFontTx/>
              <a:buChar char="-"/>
              <a:defRPr/>
            </a:pPr>
            <a:r>
              <a:rPr lang="nl-NL" sz="1300" dirty="0"/>
              <a:t>zowel voor als na het incident. </a:t>
            </a: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29</a:t>
            </a:fld>
            <a:endParaRPr lang="nl-BE" altLang="nl-BE"/>
          </a:p>
        </p:txBody>
      </p:sp>
    </p:spTree>
    <p:extLst>
      <p:ext uri="{BB962C8B-B14F-4D97-AF65-F5344CB8AC3E}">
        <p14:creationId xmlns:p14="http://schemas.microsoft.com/office/powerpoint/2010/main" val="2993906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55741">
              <a:defRPr/>
            </a:pPr>
            <a:r>
              <a:rPr lang="nl-NL" sz="1300" dirty="0"/>
              <a:t>Een incident ontstaat niet zomaar. Er gaat meestal een </a:t>
            </a:r>
            <a:r>
              <a:rPr lang="nl-NL" sz="1300" b="1" dirty="0"/>
              <a:t>kettingreactie</a:t>
            </a:r>
            <a:r>
              <a:rPr lang="nl-NL" sz="1300" dirty="0"/>
              <a:t> van gebeurtenissen aan vooraf. </a:t>
            </a:r>
          </a:p>
          <a:p>
            <a:pPr defTabSz="955741">
              <a:defRPr/>
            </a:pPr>
            <a:endParaRPr lang="nl-NL" sz="1300" dirty="0"/>
          </a:p>
          <a:p>
            <a:pPr defTabSz="955741">
              <a:defRPr/>
            </a:pPr>
            <a:r>
              <a:rPr lang="nl-NL" sz="1300" dirty="0"/>
              <a:t>Om deze kettingreactie tegen te gaan, werd in 2009 ‘de VDAB-veiligheidsketen’ ontwikkeld. </a:t>
            </a:r>
          </a:p>
          <a:p>
            <a:pPr defTabSz="955741">
              <a:defRPr/>
            </a:pPr>
            <a:r>
              <a:rPr lang="nl-NL" sz="1300" dirty="0"/>
              <a:t>Deze keten laat een koppeling zien tussen maatregelen binnen </a:t>
            </a:r>
            <a:r>
              <a:rPr lang="nl-NL" sz="1300" b="1" dirty="0"/>
              <a:t>een preventief en een reactief </a:t>
            </a:r>
            <a:r>
              <a:rPr lang="nl-NL" sz="1300" dirty="0"/>
              <a:t>veiligheidsbeleid. </a:t>
            </a:r>
          </a:p>
          <a:p>
            <a:pPr marL="179201" indent="-179201" defTabSz="955741">
              <a:buFontTx/>
              <a:buChar char="-"/>
              <a:defRPr/>
            </a:pPr>
            <a:r>
              <a:rPr lang="nl-NL" sz="1300" dirty="0"/>
              <a:t>Bij preventief optreden wordt de kans op een incident beperkt</a:t>
            </a:r>
          </a:p>
          <a:p>
            <a:pPr marL="179201" indent="-179201" defTabSz="955741">
              <a:buFontTx/>
              <a:buChar char="-"/>
              <a:defRPr/>
            </a:pPr>
            <a:r>
              <a:rPr lang="nl-NL" sz="1300" dirty="0"/>
              <a:t>terwijl bij reactief optreden de impact na een incident wordt verminderd. </a:t>
            </a:r>
          </a:p>
          <a:p>
            <a:pPr marL="179201" indent="-179201" defTabSz="955741">
              <a:buFontTx/>
              <a:buChar char="-"/>
              <a:defRPr/>
            </a:pPr>
            <a:endParaRPr lang="nl-NL" sz="1300" dirty="0"/>
          </a:p>
          <a:p>
            <a:pPr defTabSz="955741">
              <a:defRPr/>
            </a:pPr>
            <a:r>
              <a:rPr lang="nl-NL" sz="1300" dirty="0"/>
              <a:t>Voor een adequaat en volledig veiligheidsbeleid is het noodzakelijk dat er een </a:t>
            </a:r>
            <a:r>
              <a:rPr lang="nl-NL" sz="1300" b="1" dirty="0"/>
              <a:t>evenwichtige afstemming </a:t>
            </a:r>
            <a:r>
              <a:rPr lang="nl-NL" sz="1300" dirty="0"/>
              <a:t>plaats vindt van </a:t>
            </a:r>
          </a:p>
          <a:p>
            <a:pPr marL="179201" indent="-179201" defTabSz="955741">
              <a:buFontTx/>
              <a:buChar char="-"/>
              <a:defRPr/>
            </a:pPr>
            <a:r>
              <a:rPr lang="nl-NL" sz="1300" dirty="0"/>
              <a:t>technische,</a:t>
            </a:r>
          </a:p>
          <a:p>
            <a:pPr marL="179201" indent="-179201" defTabSz="955741">
              <a:buFontTx/>
              <a:buChar char="-"/>
              <a:defRPr/>
            </a:pPr>
            <a:r>
              <a:rPr lang="nl-NL" sz="1300" dirty="0" err="1"/>
              <a:t>personeelsgebonden</a:t>
            </a:r>
            <a:r>
              <a:rPr lang="nl-NL" sz="1300" dirty="0"/>
              <a:t> en </a:t>
            </a:r>
          </a:p>
          <a:p>
            <a:pPr marL="179201" indent="-179201" defTabSz="955741">
              <a:buFontTx/>
              <a:buChar char="-"/>
              <a:defRPr/>
            </a:pPr>
            <a:r>
              <a:rPr lang="nl-NL" sz="1300" dirty="0"/>
              <a:t>procedurele maatregelen </a:t>
            </a:r>
          </a:p>
          <a:p>
            <a:pPr marL="179201" indent="-179201" defTabSz="955741">
              <a:buFontTx/>
              <a:buChar char="-"/>
              <a:defRPr/>
            </a:pPr>
            <a:r>
              <a:rPr lang="nl-NL" sz="1300" dirty="0"/>
              <a:t>zowel voor als na het incident. </a:t>
            </a: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31</a:t>
            </a:fld>
            <a:endParaRPr lang="nl-BE" altLang="nl-BE"/>
          </a:p>
        </p:txBody>
      </p:sp>
    </p:spTree>
    <p:extLst>
      <p:ext uri="{BB962C8B-B14F-4D97-AF65-F5344CB8AC3E}">
        <p14:creationId xmlns:p14="http://schemas.microsoft.com/office/powerpoint/2010/main" val="299390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a:p>
            <a:r>
              <a:rPr lang="nl-BE" dirty="0" smtClean="0"/>
              <a:t>Wat doet de VDAB?</a:t>
            </a: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2</a:t>
            </a:fld>
            <a:endParaRPr lang="nl-BE" altLang="nl-BE"/>
          </a:p>
        </p:txBody>
      </p:sp>
    </p:spTree>
    <p:extLst>
      <p:ext uri="{BB962C8B-B14F-4D97-AF65-F5344CB8AC3E}">
        <p14:creationId xmlns:p14="http://schemas.microsoft.com/office/powerpoint/2010/main" val="51127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3</a:t>
            </a:fld>
            <a:endParaRPr lang="nl-BE" altLang="nl-BE"/>
          </a:p>
        </p:txBody>
      </p:sp>
    </p:spTree>
    <p:extLst>
      <p:ext uri="{BB962C8B-B14F-4D97-AF65-F5344CB8AC3E}">
        <p14:creationId xmlns:p14="http://schemas.microsoft.com/office/powerpoint/2010/main" val="388984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BE" altLang="nl-BE" dirty="0"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3219" indent="-289700">
              <a:defRPr>
                <a:solidFill>
                  <a:schemeClr val="tx1"/>
                </a:solidFill>
                <a:latin typeface="Calibri" pitchFamily="34" charset="0"/>
              </a:defRPr>
            </a:lvl2pPr>
            <a:lvl3pPr marL="1158798" indent="-231760">
              <a:defRPr>
                <a:solidFill>
                  <a:schemeClr val="tx1"/>
                </a:solidFill>
                <a:latin typeface="Calibri" pitchFamily="34" charset="0"/>
              </a:defRPr>
            </a:lvl3pPr>
            <a:lvl4pPr marL="1622318" indent="-231760">
              <a:defRPr>
                <a:solidFill>
                  <a:schemeClr val="tx1"/>
                </a:solidFill>
                <a:latin typeface="Calibri" pitchFamily="34" charset="0"/>
              </a:defRPr>
            </a:lvl4pPr>
            <a:lvl5pPr marL="2085837" indent="-231760">
              <a:defRPr>
                <a:solidFill>
                  <a:schemeClr val="tx1"/>
                </a:solidFill>
                <a:latin typeface="Calibri" pitchFamily="34" charset="0"/>
              </a:defRPr>
            </a:lvl5pPr>
            <a:lvl6pPr marL="2549356" indent="-231760" fontAlgn="base">
              <a:spcBef>
                <a:spcPct val="0"/>
              </a:spcBef>
              <a:spcAft>
                <a:spcPct val="0"/>
              </a:spcAft>
              <a:defRPr>
                <a:solidFill>
                  <a:schemeClr val="tx1"/>
                </a:solidFill>
                <a:latin typeface="Calibri" pitchFamily="34" charset="0"/>
              </a:defRPr>
            </a:lvl6pPr>
            <a:lvl7pPr marL="3012876" indent="-231760" fontAlgn="base">
              <a:spcBef>
                <a:spcPct val="0"/>
              </a:spcBef>
              <a:spcAft>
                <a:spcPct val="0"/>
              </a:spcAft>
              <a:defRPr>
                <a:solidFill>
                  <a:schemeClr val="tx1"/>
                </a:solidFill>
                <a:latin typeface="Calibri" pitchFamily="34" charset="0"/>
              </a:defRPr>
            </a:lvl7pPr>
            <a:lvl8pPr marL="3476396" indent="-231760" fontAlgn="base">
              <a:spcBef>
                <a:spcPct val="0"/>
              </a:spcBef>
              <a:spcAft>
                <a:spcPct val="0"/>
              </a:spcAft>
              <a:defRPr>
                <a:solidFill>
                  <a:schemeClr val="tx1"/>
                </a:solidFill>
                <a:latin typeface="Calibri" pitchFamily="34" charset="0"/>
              </a:defRPr>
            </a:lvl8pPr>
            <a:lvl9pPr marL="3939915" indent="-231760" fontAlgn="base">
              <a:spcBef>
                <a:spcPct val="0"/>
              </a:spcBef>
              <a:spcAft>
                <a:spcPct val="0"/>
              </a:spcAft>
              <a:defRPr>
                <a:solidFill>
                  <a:schemeClr val="tx1"/>
                </a:solidFill>
                <a:latin typeface="Calibri" pitchFamily="34" charset="0"/>
              </a:defRPr>
            </a:lvl9pPr>
          </a:lstStyle>
          <a:p>
            <a:fld id="{18A8376F-0704-4334-BBD3-9D2B881A3652}" type="slidenum">
              <a:rPr lang="nl-BE" altLang="nl-BE"/>
              <a:pPr/>
              <a:t>10</a:t>
            </a:fld>
            <a:endParaRPr lang="nl-BE" altLang="nl-BE"/>
          </a:p>
        </p:txBody>
      </p:sp>
    </p:spTree>
    <p:extLst>
      <p:ext uri="{BB962C8B-B14F-4D97-AF65-F5344CB8AC3E}">
        <p14:creationId xmlns:p14="http://schemas.microsoft.com/office/powerpoint/2010/main" val="65511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7039">
              <a:defRPr/>
            </a:pPr>
            <a:r>
              <a:rPr lang="nl-NL" b="1" dirty="0"/>
              <a:t>Algemene trend: </a:t>
            </a:r>
            <a:r>
              <a:rPr lang="nl-NL" dirty="0"/>
              <a:t>stijging</a:t>
            </a:r>
          </a:p>
          <a:p>
            <a:pPr defTabSz="927039">
              <a:defRPr/>
            </a:pPr>
            <a:r>
              <a:rPr lang="nl-NL" dirty="0"/>
              <a:t>Oorzaak:</a:t>
            </a:r>
          </a:p>
          <a:p>
            <a:pPr marL="173819" indent="-173819" defTabSz="927039">
              <a:buFontTx/>
              <a:buChar char="-"/>
              <a:defRPr/>
            </a:pPr>
            <a:r>
              <a:rPr lang="nl-NL" dirty="0"/>
              <a:t>Meer incidenten</a:t>
            </a:r>
          </a:p>
          <a:p>
            <a:pPr marL="173819" indent="-173819" defTabSz="927039">
              <a:buFontTx/>
              <a:buChar char="-"/>
              <a:defRPr/>
            </a:pPr>
            <a:r>
              <a:rPr lang="nl-NL" dirty="0"/>
              <a:t>Meer gemelde incidenten</a:t>
            </a:r>
          </a:p>
          <a:p>
            <a:pPr defTabSz="927039">
              <a:defRPr/>
            </a:pPr>
            <a:endParaRPr lang="nl-NL" dirty="0"/>
          </a:p>
          <a:p>
            <a:pPr defTabSz="927039">
              <a:defRPr/>
            </a:pPr>
            <a:r>
              <a:rPr lang="nl-NL" b="1" dirty="0"/>
              <a:t>Laatste jaar</a:t>
            </a:r>
          </a:p>
          <a:p>
            <a:pPr defTabSz="927039">
              <a:defRPr/>
            </a:pPr>
            <a:r>
              <a:rPr lang="nl-NL" dirty="0"/>
              <a:t>In 2012 gebeurden er 80 meldingen. </a:t>
            </a:r>
          </a:p>
          <a:p>
            <a:pPr defTabSz="927039">
              <a:defRPr/>
            </a:pPr>
            <a:r>
              <a:rPr lang="nl-NL" dirty="0"/>
              <a:t>In 2013 waren dat er 119. Als we ons verdiepen in de aard en wijze van de incidenten, zien we dat deze stijging voornamelijk te wijten is aan een toename van het verbaal geweld. </a:t>
            </a:r>
          </a:p>
          <a:p>
            <a:pPr defTabSz="927039">
              <a:defRPr/>
            </a:pPr>
            <a:r>
              <a:rPr lang="nl-NL" dirty="0"/>
              <a:t>- In 2012: 62 keer verbaal geweld</a:t>
            </a:r>
          </a:p>
          <a:p>
            <a:pPr marL="173819" indent="-173819" defTabSz="927039">
              <a:buFontTx/>
              <a:buChar char="-"/>
              <a:defRPr/>
            </a:pPr>
            <a:r>
              <a:rPr lang="nl-NL" dirty="0"/>
              <a:t>in 2013: 105 gevallen van verbale agressie</a:t>
            </a:r>
          </a:p>
          <a:p>
            <a:pPr defTabSz="927039">
              <a:defRPr/>
            </a:pPr>
            <a:endParaRPr lang="nl-NL" dirty="0"/>
          </a:p>
          <a:p>
            <a:r>
              <a:rPr lang="nl-BE" b="1" dirty="0"/>
              <a:t>Spijtig genoeg gebeuren er nog al te vaak </a:t>
            </a:r>
            <a:r>
              <a:rPr lang="nl-BE" dirty="0"/>
              <a:t>agressie-incidenten. </a:t>
            </a:r>
          </a:p>
          <a:p>
            <a:r>
              <a:rPr lang="nl-BE" dirty="0"/>
              <a:t>Door deze incidenten te </a:t>
            </a:r>
            <a:r>
              <a:rPr lang="nl-BE" b="1" dirty="0"/>
              <a:t>melden</a:t>
            </a:r>
            <a:r>
              <a:rPr lang="nl-BE" dirty="0"/>
              <a:t> krijgen we een overzicht van de manier waarop deze zich voordoen en wat in de situatie de ‘boosdoeners’ zijn. De meldingen en risicoanalyses hebben reeds tot heel wat maatregelen geleid. Zal ze straks overlopen</a:t>
            </a:r>
          </a:p>
          <a:p>
            <a:r>
              <a:rPr lang="nl-BE" dirty="0"/>
              <a:t> </a:t>
            </a:r>
          </a:p>
          <a:p>
            <a:r>
              <a:rPr lang="nl-BE" dirty="0"/>
              <a:t>grote uitdaging om de personeelsleden te </a:t>
            </a:r>
            <a:r>
              <a:rPr lang="nl-BE" b="1" dirty="0"/>
              <a:t>sensibiliseren om melding te maken</a:t>
            </a:r>
            <a:r>
              <a:rPr lang="nl-BE" dirty="0"/>
              <a:t> van agressie. Nog te vaak blijken deze niet op de hoogte te zijn van procedures of hecht men er geen belang aan deze gebeurtenissen te melden. </a:t>
            </a:r>
            <a:endParaRPr lang="nl-BE" dirty="0" smtClean="0"/>
          </a:p>
          <a:p>
            <a:endParaRPr lang="nl-BE" sz="1200" b="0" i="0" kern="1200" dirty="0" smtClean="0">
              <a:solidFill>
                <a:schemeClr val="tx1"/>
              </a:solidFill>
              <a:effectLst/>
              <a:latin typeface="+mn-lt"/>
              <a:ea typeface="+mn-ea"/>
              <a:cs typeface="+mn-cs"/>
            </a:endParaRPr>
          </a:p>
          <a:p>
            <a:r>
              <a:rPr lang="nl-BE" sz="1200" b="0" i="0" kern="1200" dirty="0" smtClean="0">
                <a:solidFill>
                  <a:schemeClr val="tx1"/>
                </a:solidFill>
                <a:effectLst/>
                <a:latin typeface="+mn-lt"/>
                <a:ea typeface="+mn-ea"/>
                <a:cs typeface="+mn-cs"/>
              </a:rPr>
              <a:t>Er werden 215.476 trajecten geteld in 2013 : </a:t>
            </a:r>
          </a:p>
          <a:p>
            <a:pPr marL="171450" indent="-171450">
              <a:buFontTx/>
              <a:buChar char="-"/>
            </a:pPr>
            <a:r>
              <a:rPr lang="nl-BE" sz="1200" b="0" i="0" kern="1200" dirty="0" smtClean="0">
                <a:solidFill>
                  <a:schemeClr val="tx1"/>
                </a:solidFill>
                <a:effectLst/>
                <a:latin typeface="+mn-lt"/>
                <a:ea typeface="+mn-ea"/>
                <a:cs typeface="+mn-cs"/>
              </a:rPr>
              <a:t>27.720 bemiddelingstrajecten:</a:t>
            </a:r>
            <a:r>
              <a:rPr lang="nl-BE" sz="1200" b="0" i="0" kern="1200" baseline="0" dirty="0" smtClean="0">
                <a:solidFill>
                  <a:schemeClr val="tx1"/>
                </a:solidFill>
                <a:effectLst/>
                <a:latin typeface="+mn-lt"/>
                <a:ea typeface="+mn-ea"/>
                <a:cs typeface="+mn-cs"/>
              </a:rPr>
              <a:t> </a:t>
            </a:r>
            <a:r>
              <a:rPr lang="nl-BE" sz="1200" b="0" i="0" kern="1200" dirty="0" smtClean="0">
                <a:solidFill>
                  <a:schemeClr val="tx1"/>
                </a:solidFill>
                <a:effectLst/>
                <a:latin typeface="+mn-lt"/>
                <a:ea typeface="+mn-ea"/>
                <a:cs typeface="+mn-cs"/>
              </a:rPr>
              <a:t>de zogenaamde light-trajecten 'BEMTRA' waarin een face </a:t>
            </a:r>
            <a:r>
              <a:rPr lang="nl-BE" sz="1200" b="0" i="0" kern="1200" dirty="0" err="1" smtClean="0">
                <a:solidFill>
                  <a:schemeClr val="tx1"/>
                </a:solidFill>
                <a:effectLst/>
                <a:latin typeface="+mn-lt"/>
                <a:ea typeface="+mn-ea"/>
                <a:cs typeface="+mn-cs"/>
              </a:rPr>
              <a:t>to</a:t>
            </a:r>
            <a:r>
              <a:rPr lang="nl-BE" sz="1200" b="0" i="0" kern="1200" dirty="0" smtClean="0">
                <a:solidFill>
                  <a:schemeClr val="tx1"/>
                </a:solidFill>
                <a:effectLst/>
                <a:latin typeface="+mn-lt"/>
                <a:ea typeface="+mn-ea"/>
                <a:cs typeface="+mn-cs"/>
              </a:rPr>
              <a:t> face, telefonisch of e-mail contact was met de burger.</a:t>
            </a:r>
          </a:p>
          <a:p>
            <a:pPr marL="171450" indent="-171450">
              <a:buFontTx/>
              <a:buChar char="-"/>
            </a:pPr>
            <a:r>
              <a:rPr lang="nl-BE" sz="1200" b="0" i="0" kern="1200" dirty="0" smtClean="0">
                <a:solidFill>
                  <a:schemeClr val="tx1"/>
                </a:solidFill>
                <a:effectLst/>
                <a:latin typeface="+mn-lt"/>
                <a:ea typeface="+mn-ea"/>
                <a:cs typeface="+mn-cs"/>
              </a:rPr>
              <a:t>-Daarnaast 187.756 echte begeleidingstrajecten (BGLTRA') :  in de loop van zo'n traject heeft minstens een 'gesprek' plaatsgevonden of een echte begeleidings- of </a:t>
            </a:r>
            <a:r>
              <a:rPr lang="nl-BE" sz="1200" b="0" i="0" kern="1200" dirty="0" err="1" smtClean="0">
                <a:solidFill>
                  <a:schemeClr val="tx1"/>
                </a:solidFill>
                <a:effectLst/>
                <a:latin typeface="+mn-lt"/>
                <a:ea typeface="+mn-ea"/>
                <a:cs typeface="+mn-cs"/>
              </a:rPr>
              <a:t>opleidingsactieactie</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beroepsspecifieke</a:t>
            </a:r>
            <a:r>
              <a:rPr lang="nl-BE" sz="1200" b="0" i="0" kern="1200" dirty="0" smtClean="0">
                <a:solidFill>
                  <a:schemeClr val="tx1"/>
                </a:solidFill>
                <a:effectLst/>
                <a:latin typeface="+mn-lt"/>
                <a:ea typeface="+mn-ea"/>
                <a:cs typeface="+mn-cs"/>
              </a:rPr>
              <a:t> opleiding of versterking AMC of werkplekleren,...). </a:t>
            </a:r>
          </a:p>
          <a:p>
            <a:r>
              <a:rPr lang="nl-BE" sz="1200" b="0" i="0" kern="1200" dirty="0" smtClean="0">
                <a:solidFill>
                  <a:schemeClr val="tx1"/>
                </a:solidFill>
                <a:effectLst/>
                <a:latin typeface="+mn-lt"/>
                <a:ea typeface="+mn-ea"/>
                <a:cs typeface="+mn-cs"/>
              </a:rPr>
              <a:t>66200 beperkte trajecten (enkel een gesprek)</a:t>
            </a:r>
          </a:p>
          <a:p>
            <a:r>
              <a:rPr lang="nl-BE" sz="1200" b="0" i="0" kern="1200" dirty="0" smtClean="0">
                <a:solidFill>
                  <a:schemeClr val="tx1"/>
                </a:solidFill>
                <a:effectLst/>
                <a:latin typeface="+mn-lt"/>
                <a:ea typeface="+mn-ea"/>
                <a:cs typeface="+mn-cs"/>
              </a:rPr>
              <a:t>121556 </a:t>
            </a:r>
            <a:r>
              <a:rPr lang="nl-BE" sz="1200" b="0" i="0" kern="1200" dirty="0" err="1" smtClean="0">
                <a:solidFill>
                  <a:schemeClr val="tx1"/>
                </a:solidFill>
                <a:effectLst/>
                <a:latin typeface="+mn-lt"/>
                <a:ea typeface="+mn-ea"/>
                <a:cs typeface="+mn-cs"/>
              </a:rPr>
              <a:t>uitgesbreide</a:t>
            </a:r>
            <a:r>
              <a:rPr lang="nl-BE" sz="1200" b="0" i="0" kern="1200" dirty="0" smtClean="0">
                <a:solidFill>
                  <a:schemeClr val="tx1"/>
                </a:solidFill>
                <a:effectLst/>
                <a:latin typeface="+mn-lt"/>
                <a:ea typeface="+mn-ea"/>
                <a:cs typeface="+mn-cs"/>
              </a:rPr>
              <a:t> trajecten (ook met </a:t>
            </a:r>
            <a:r>
              <a:rPr lang="nl-BE" sz="1200" b="0" i="0" kern="1200" dirty="0" err="1" smtClean="0">
                <a:solidFill>
                  <a:schemeClr val="tx1"/>
                </a:solidFill>
                <a:effectLst/>
                <a:latin typeface="+mn-lt"/>
                <a:ea typeface="+mn-ea"/>
                <a:cs typeface="+mn-cs"/>
              </a:rPr>
              <a:t>bgl</a:t>
            </a:r>
            <a:r>
              <a:rPr lang="nl-BE" sz="1200" b="0" i="0" kern="1200" dirty="0" smtClean="0">
                <a:solidFill>
                  <a:schemeClr val="tx1"/>
                </a:solidFill>
                <a:effectLst/>
                <a:latin typeface="+mn-lt"/>
                <a:ea typeface="+mn-ea"/>
                <a:cs typeface="+mn-cs"/>
              </a:rPr>
              <a:t>/opleidingsacties)</a:t>
            </a:r>
          </a:p>
          <a:p>
            <a:r>
              <a:rPr lang="nl-BE" dirty="0" smtClean="0"/>
              <a:t/>
            </a:r>
            <a:br>
              <a:rPr lang="nl-BE" dirty="0" smtClean="0"/>
            </a:b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11</a:t>
            </a:fld>
            <a:endParaRPr lang="nl-BE" altLang="nl-BE"/>
          </a:p>
        </p:txBody>
      </p:sp>
    </p:spTree>
    <p:extLst>
      <p:ext uri="{BB962C8B-B14F-4D97-AF65-F5344CB8AC3E}">
        <p14:creationId xmlns:p14="http://schemas.microsoft.com/office/powerpoint/2010/main" val="2067774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BE" altLang="nl-BE" dirty="0" smtClean="0"/>
              <a:t>119 dossiers,</a:t>
            </a:r>
            <a:r>
              <a:rPr lang="nl-BE" altLang="nl-BE" baseline="0" dirty="0" smtClean="0"/>
              <a:t> gevallen van agressie die gemeld werden</a:t>
            </a:r>
            <a:endParaRPr lang="nl-BE" altLang="nl-BE" dirty="0" smtClean="0"/>
          </a:p>
          <a:p>
            <a:pPr>
              <a:spcBef>
                <a:spcPct val="0"/>
              </a:spcBef>
            </a:pPr>
            <a:r>
              <a:rPr lang="nl-BE" altLang="nl-BE" dirty="0" smtClean="0"/>
              <a:t>Waarbij</a:t>
            </a:r>
            <a:r>
              <a:rPr lang="nl-BE" altLang="nl-BE" baseline="0" dirty="0" smtClean="0"/>
              <a:t> soms </a:t>
            </a:r>
            <a:r>
              <a:rPr lang="nl-BE" altLang="nl-BE" dirty="0" smtClean="0"/>
              <a:t>verschillende soorten van agressie tegelijkertijd, wat totaal brengt  op 196</a:t>
            </a:r>
          </a:p>
          <a:p>
            <a:pPr>
              <a:spcBef>
                <a:spcPct val="0"/>
              </a:spcBef>
            </a:pPr>
            <a:endParaRPr lang="nl-BE" altLang="nl-BE" dirty="0" smtClean="0"/>
          </a:p>
          <a:p>
            <a:pPr>
              <a:spcBef>
                <a:spcPct val="0"/>
              </a:spcBef>
            </a:pPr>
            <a:r>
              <a:rPr lang="nl-BE" altLang="nl-BE" dirty="0" smtClean="0"/>
              <a:t>Verbaal geweld = </a:t>
            </a:r>
          </a:p>
          <a:p>
            <a:pPr>
              <a:spcBef>
                <a:spcPct val="0"/>
              </a:spcBef>
            </a:pPr>
            <a:r>
              <a:rPr lang="nl-BE" altLang="nl-BE" dirty="0" smtClean="0"/>
              <a:t>Schelden = gij se</a:t>
            </a:r>
            <a:r>
              <a:rPr lang="nl-BE" altLang="nl-BE" baseline="0" dirty="0" smtClean="0"/>
              <a:t> incompetent </a:t>
            </a:r>
            <a:r>
              <a:rPr lang="nl-BE" altLang="nl-BE" baseline="0" dirty="0" err="1" smtClean="0"/>
              <a:t>mense</a:t>
            </a:r>
            <a:endParaRPr lang="nl-BE" altLang="nl-BE" dirty="0" smtClean="0"/>
          </a:p>
          <a:p>
            <a:pPr>
              <a:spcBef>
                <a:spcPct val="0"/>
              </a:spcBef>
            </a:pPr>
            <a:r>
              <a:rPr lang="nl-BE" altLang="nl-BE" dirty="0" smtClean="0"/>
              <a:t>verbale</a:t>
            </a:r>
            <a:r>
              <a:rPr lang="nl-BE" altLang="nl-BE" baseline="0" dirty="0" smtClean="0"/>
              <a:t> intimidatie vb. ge zijt ook niet van de slims</a:t>
            </a:r>
          </a:p>
          <a:p>
            <a:pPr>
              <a:spcBef>
                <a:spcPct val="0"/>
              </a:spcBef>
            </a:pPr>
            <a:endParaRPr lang="nl-BE" altLang="nl-BE" baseline="0" dirty="0" smtClean="0"/>
          </a:p>
          <a:p>
            <a:pPr>
              <a:lnSpc>
                <a:spcPct val="90000"/>
              </a:lnSpc>
            </a:pPr>
            <a:r>
              <a:rPr lang="nl-BE" altLang="nl-BE" sz="1900" b="1" dirty="0">
                <a:solidFill>
                  <a:srgbClr val="0576C2"/>
                </a:solidFill>
              </a:rPr>
              <a:t>Frustratie agressie</a:t>
            </a:r>
          </a:p>
          <a:p>
            <a:pPr>
              <a:lnSpc>
                <a:spcPct val="90000"/>
              </a:lnSpc>
            </a:pPr>
            <a:r>
              <a:rPr lang="nl-BE" altLang="nl-BE" dirty="0" smtClean="0">
                <a:solidFill>
                  <a:srgbClr val="0576C2"/>
                </a:solidFill>
              </a:rPr>
              <a:t>echte emotie</a:t>
            </a:r>
          </a:p>
          <a:p>
            <a:pPr>
              <a:lnSpc>
                <a:spcPct val="90000"/>
              </a:lnSpc>
            </a:pPr>
            <a:r>
              <a:rPr lang="nl-BE" altLang="nl-BE" dirty="0" smtClean="0">
                <a:solidFill>
                  <a:srgbClr val="0576C2"/>
                </a:solidFill>
              </a:rPr>
              <a:t>machteloosheid</a:t>
            </a:r>
          </a:p>
          <a:p>
            <a:pPr>
              <a:lnSpc>
                <a:spcPct val="90000"/>
              </a:lnSpc>
            </a:pPr>
            <a:r>
              <a:rPr lang="nl-BE" altLang="nl-BE" dirty="0" smtClean="0">
                <a:solidFill>
                  <a:srgbClr val="0576C2"/>
                </a:solidFill>
              </a:rPr>
              <a:t>opeenstapeling van verhalen (niets met VDAB te maken)</a:t>
            </a:r>
          </a:p>
          <a:p>
            <a:pPr>
              <a:lnSpc>
                <a:spcPct val="90000"/>
              </a:lnSpc>
            </a:pPr>
            <a:r>
              <a:rPr lang="nl-BE" altLang="nl-BE" dirty="0" smtClean="0">
                <a:solidFill>
                  <a:srgbClr val="0576C2"/>
                </a:solidFill>
              </a:rPr>
              <a:t>oneerlijk, onrechtvaardig</a:t>
            </a:r>
          </a:p>
          <a:p>
            <a:pPr>
              <a:lnSpc>
                <a:spcPct val="90000"/>
              </a:lnSpc>
            </a:pPr>
            <a:r>
              <a:rPr lang="nl-BE" altLang="nl-BE" dirty="0" smtClean="0">
                <a:solidFill>
                  <a:srgbClr val="0576C2"/>
                </a:solidFill>
              </a:rPr>
              <a:t>fysieke geladenheid</a:t>
            </a:r>
          </a:p>
          <a:p>
            <a:pPr>
              <a:lnSpc>
                <a:spcPct val="90000"/>
              </a:lnSpc>
            </a:pPr>
            <a:r>
              <a:rPr lang="nl-BE" altLang="nl-BE" dirty="0" smtClean="0">
                <a:solidFill>
                  <a:srgbClr val="0576C2"/>
                </a:solidFill>
              </a:rPr>
              <a:t>opbouw van agressie 	</a:t>
            </a:r>
          </a:p>
          <a:p>
            <a:pPr>
              <a:lnSpc>
                <a:spcPct val="90000"/>
              </a:lnSpc>
            </a:pPr>
            <a:r>
              <a:rPr lang="nl-BE" altLang="nl-BE" dirty="0" smtClean="0">
                <a:solidFill>
                  <a:srgbClr val="0576C2"/>
                </a:solidFill>
              </a:rPr>
              <a:t>het kan iedereen overkomen</a:t>
            </a:r>
          </a:p>
          <a:p>
            <a:pPr>
              <a:lnSpc>
                <a:spcPct val="90000"/>
              </a:lnSpc>
            </a:pPr>
            <a:r>
              <a:rPr lang="nl-BE" altLang="nl-BE" dirty="0" smtClean="0">
                <a:solidFill>
                  <a:srgbClr val="0576C2"/>
                </a:solidFill>
              </a:rPr>
              <a:t>de agressor is met zichzelf bezig</a:t>
            </a:r>
            <a:endParaRPr lang="nl-NL" altLang="nl-BE" dirty="0" smtClean="0">
              <a:solidFill>
                <a:srgbClr val="0576C2"/>
              </a:solidFill>
            </a:endParaRPr>
          </a:p>
          <a:p>
            <a:pPr>
              <a:spcBef>
                <a:spcPct val="0"/>
              </a:spcBef>
            </a:pPr>
            <a:r>
              <a:rPr lang="nl-BE" altLang="nl-BE" baseline="0" dirty="0" smtClean="0"/>
              <a:t>te, ik weet u wel te vinden</a:t>
            </a:r>
          </a:p>
          <a:p>
            <a:pPr>
              <a:spcBef>
                <a:spcPct val="0"/>
              </a:spcBef>
            </a:pPr>
            <a:endParaRPr lang="nl-BE" altLang="nl-BE" baseline="0" dirty="0" smtClean="0"/>
          </a:p>
          <a:p>
            <a:pPr>
              <a:lnSpc>
                <a:spcPct val="80000"/>
              </a:lnSpc>
            </a:pPr>
            <a:r>
              <a:rPr lang="nl-BE" altLang="nl-BE" sz="2500" b="1" dirty="0">
                <a:solidFill>
                  <a:srgbClr val="0576C2"/>
                </a:solidFill>
              </a:rPr>
              <a:t>Instrumentele agressie</a:t>
            </a:r>
          </a:p>
          <a:p>
            <a:pPr>
              <a:lnSpc>
                <a:spcPct val="80000"/>
              </a:lnSpc>
            </a:pPr>
            <a:r>
              <a:rPr lang="nl-BE" altLang="nl-BE" dirty="0" smtClean="0">
                <a:solidFill>
                  <a:srgbClr val="0576C2"/>
                </a:solidFill>
              </a:rPr>
              <a:t>de agressor heeft zichzelf in de hand en heeft dit gepland</a:t>
            </a:r>
          </a:p>
          <a:p>
            <a:pPr>
              <a:lnSpc>
                <a:spcPct val="80000"/>
              </a:lnSpc>
            </a:pPr>
            <a:r>
              <a:rPr lang="nl-BE" altLang="nl-BE" dirty="0" smtClean="0">
                <a:solidFill>
                  <a:srgbClr val="0576C2"/>
                </a:solidFill>
              </a:rPr>
              <a:t>succesverhalen in het verleden </a:t>
            </a:r>
          </a:p>
          <a:p>
            <a:pPr>
              <a:lnSpc>
                <a:spcPct val="80000"/>
              </a:lnSpc>
            </a:pPr>
            <a:r>
              <a:rPr lang="nl-BE" altLang="nl-BE" dirty="0" smtClean="0">
                <a:solidFill>
                  <a:srgbClr val="0576C2"/>
                </a:solidFill>
              </a:rPr>
              <a:t>gespeelde  emotie</a:t>
            </a:r>
          </a:p>
          <a:p>
            <a:pPr>
              <a:lnSpc>
                <a:spcPct val="80000"/>
              </a:lnSpc>
            </a:pPr>
            <a:r>
              <a:rPr lang="nl-BE" altLang="nl-BE" dirty="0" smtClean="0">
                <a:solidFill>
                  <a:srgbClr val="0576C2"/>
                </a:solidFill>
              </a:rPr>
              <a:t>maakt van jou bewust het doel</a:t>
            </a:r>
          </a:p>
          <a:p>
            <a:pPr>
              <a:lnSpc>
                <a:spcPct val="80000"/>
              </a:lnSpc>
            </a:pPr>
            <a:r>
              <a:rPr lang="nl-BE" altLang="nl-BE" dirty="0" smtClean="0">
                <a:solidFill>
                  <a:srgbClr val="0576C2"/>
                </a:solidFill>
              </a:rPr>
              <a:t>hij wil iets van jou verkrijgen</a:t>
            </a:r>
          </a:p>
          <a:p>
            <a:pPr>
              <a:lnSpc>
                <a:spcPct val="80000"/>
              </a:lnSpc>
            </a:pPr>
            <a:r>
              <a:rPr lang="nl-BE" altLang="nl-BE" dirty="0" smtClean="0">
                <a:solidFill>
                  <a:srgbClr val="0576C2"/>
                </a:solidFill>
              </a:rPr>
              <a:t>escaleert makkelijk tot fysieke agressie (in combinatie met frustratie dat de aanpak niet werkt</a:t>
            </a:r>
          </a:p>
          <a:p>
            <a:pPr>
              <a:lnSpc>
                <a:spcPct val="80000"/>
              </a:lnSpc>
            </a:pPr>
            <a:r>
              <a:rPr lang="nl-BE" altLang="nl-BE" dirty="0" smtClean="0">
                <a:solidFill>
                  <a:srgbClr val="0576C2"/>
                </a:solidFill>
              </a:rPr>
              <a:t>zoekt een zwakke plek bij jou </a:t>
            </a:r>
          </a:p>
          <a:p>
            <a:pPr>
              <a:lnSpc>
                <a:spcPct val="80000"/>
              </a:lnSpc>
            </a:pPr>
            <a:endParaRPr lang="nl-BE" altLang="nl-BE" baseline="0" dirty="0" smtClean="0">
              <a:solidFill>
                <a:srgbClr val="0576C2"/>
              </a:solidFill>
            </a:endParaRPr>
          </a:p>
          <a:p>
            <a:pPr>
              <a:lnSpc>
                <a:spcPct val="80000"/>
              </a:lnSpc>
            </a:pPr>
            <a:r>
              <a:rPr lang="nl-BE" altLang="nl-BE" baseline="0" dirty="0" smtClean="0">
                <a:solidFill>
                  <a:srgbClr val="0576C2"/>
                </a:solidFill>
              </a:rPr>
              <a:t>Andere vormen</a:t>
            </a:r>
          </a:p>
          <a:p>
            <a:pPr>
              <a:lnSpc>
                <a:spcPct val="80000"/>
              </a:lnSpc>
            </a:pPr>
            <a:r>
              <a:rPr lang="nl-BE" altLang="nl-BE" baseline="0" dirty="0" smtClean="0">
                <a:solidFill>
                  <a:srgbClr val="0576C2"/>
                </a:solidFill>
              </a:rPr>
              <a:t>Emotionele agressie/ zinsverbijstering</a:t>
            </a:r>
          </a:p>
          <a:p>
            <a:pPr>
              <a:lnSpc>
                <a:spcPct val="80000"/>
              </a:lnSpc>
            </a:pPr>
            <a:r>
              <a:rPr lang="nl-BE" altLang="nl-BE" baseline="0" dirty="0" smtClean="0">
                <a:solidFill>
                  <a:srgbClr val="0576C2"/>
                </a:solidFill>
              </a:rPr>
              <a:t>Pathologische agressie</a:t>
            </a:r>
            <a:endParaRPr lang="nl-BE" altLang="nl-BE" baseline="0" dirty="0" smtClean="0"/>
          </a:p>
          <a:p>
            <a:pPr>
              <a:spcBef>
                <a:spcPct val="0"/>
              </a:spcBef>
            </a:pPr>
            <a:endParaRPr lang="nl-BE" altLang="nl-BE" baseline="0" dirty="0" smtClean="0"/>
          </a:p>
          <a:p>
            <a:pPr>
              <a:spcBef>
                <a:spcPct val="0"/>
              </a:spcBef>
            </a:pPr>
            <a:endParaRPr lang="nl-BE" altLang="nl-BE" dirty="0"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3219" indent="-289700">
              <a:defRPr>
                <a:solidFill>
                  <a:schemeClr val="tx1"/>
                </a:solidFill>
                <a:latin typeface="Calibri" pitchFamily="34" charset="0"/>
              </a:defRPr>
            </a:lvl2pPr>
            <a:lvl3pPr marL="1158798" indent="-231760">
              <a:defRPr>
                <a:solidFill>
                  <a:schemeClr val="tx1"/>
                </a:solidFill>
                <a:latin typeface="Calibri" pitchFamily="34" charset="0"/>
              </a:defRPr>
            </a:lvl3pPr>
            <a:lvl4pPr marL="1622318" indent="-231760">
              <a:defRPr>
                <a:solidFill>
                  <a:schemeClr val="tx1"/>
                </a:solidFill>
                <a:latin typeface="Calibri" pitchFamily="34" charset="0"/>
              </a:defRPr>
            </a:lvl4pPr>
            <a:lvl5pPr marL="2085837" indent="-231760">
              <a:defRPr>
                <a:solidFill>
                  <a:schemeClr val="tx1"/>
                </a:solidFill>
                <a:latin typeface="Calibri" pitchFamily="34" charset="0"/>
              </a:defRPr>
            </a:lvl5pPr>
            <a:lvl6pPr marL="2549356" indent="-231760" fontAlgn="base">
              <a:spcBef>
                <a:spcPct val="0"/>
              </a:spcBef>
              <a:spcAft>
                <a:spcPct val="0"/>
              </a:spcAft>
              <a:defRPr>
                <a:solidFill>
                  <a:schemeClr val="tx1"/>
                </a:solidFill>
                <a:latin typeface="Calibri" pitchFamily="34" charset="0"/>
              </a:defRPr>
            </a:lvl6pPr>
            <a:lvl7pPr marL="3012876" indent="-231760" fontAlgn="base">
              <a:spcBef>
                <a:spcPct val="0"/>
              </a:spcBef>
              <a:spcAft>
                <a:spcPct val="0"/>
              </a:spcAft>
              <a:defRPr>
                <a:solidFill>
                  <a:schemeClr val="tx1"/>
                </a:solidFill>
                <a:latin typeface="Calibri" pitchFamily="34" charset="0"/>
              </a:defRPr>
            </a:lvl7pPr>
            <a:lvl8pPr marL="3476396" indent="-231760" fontAlgn="base">
              <a:spcBef>
                <a:spcPct val="0"/>
              </a:spcBef>
              <a:spcAft>
                <a:spcPct val="0"/>
              </a:spcAft>
              <a:defRPr>
                <a:solidFill>
                  <a:schemeClr val="tx1"/>
                </a:solidFill>
                <a:latin typeface="Calibri" pitchFamily="34" charset="0"/>
              </a:defRPr>
            </a:lvl8pPr>
            <a:lvl9pPr marL="3939915" indent="-231760" fontAlgn="base">
              <a:spcBef>
                <a:spcPct val="0"/>
              </a:spcBef>
              <a:spcAft>
                <a:spcPct val="0"/>
              </a:spcAft>
              <a:defRPr>
                <a:solidFill>
                  <a:schemeClr val="tx1"/>
                </a:solidFill>
                <a:latin typeface="Calibri" pitchFamily="34" charset="0"/>
              </a:defRPr>
            </a:lvl9pPr>
          </a:lstStyle>
          <a:p>
            <a:fld id="{18A8376F-0704-4334-BBD3-9D2B881A3652}" type="slidenum">
              <a:rPr lang="nl-BE" altLang="nl-BE"/>
              <a:pPr/>
              <a:t>12</a:t>
            </a:fld>
            <a:endParaRPr lang="nl-BE" alt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13</a:t>
            </a:fld>
            <a:endParaRPr lang="nl-BE" altLang="nl-BE"/>
          </a:p>
        </p:txBody>
      </p:sp>
    </p:spTree>
    <p:extLst>
      <p:ext uri="{BB962C8B-B14F-4D97-AF65-F5344CB8AC3E}">
        <p14:creationId xmlns:p14="http://schemas.microsoft.com/office/powerpoint/2010/main" val="73782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7039">
              <a:defRPr/>
            </a:pPr>
            <a:r>
              <a:rPr lang="nl-NL" dirty="0"/>
              <a:t>Een incident ontstaat niet zomaar. Er gaat meestal een </a:t>
            </a:r>
            <a:r>
              <a:rPr lang="nl-NL" b="1" dirty="0"/>
              <a:t>kettingreactie</a:t>
            </a:r>
            <a:r>
              <a:rPr lang="nl-NL" dirty="0"/>
              <a:t> van gebeurtenissen aan vooraf. </a:t>
            </a:r>
          </a:p>
          <a:p>
            <a:pPr defTabSz="927039">
              <a:defRPr/>
            </a:pPr>
            <a:endParaRPr lang="nl-NL" dirty="0"/>
          </a:p>
          <a:p>
            <a:pPr defTabSz="927039">
              <a:defRPr/>
            </a:pPr>
            <a:r>
              <a:rPr lang="nl-NL" dirty="0"/>
              <a:t>Om deze kettingreactie tegen te gaan, werd in 2009 ‘de VDAB-veiligheidsketen’ ontwikkeld. </a:t>
            </a:r>
          </a:p>
          <a:p>
            <a:pPr defTabSz="927039">
              <a:defRPr/>
            </a:pPr>
            <a:r>
              <a:rPr lang="nl-NL" dirty="0"/>
              <a:t>Deze keten laat een koppeling zien tussen maatregelen binnen </a:t>
            </a:r>
            <a:r>
              <a:rPr lang="nl-NL" b="1" dirty="0"/>
              <a:t>een preventief en een reactief </a:t>
            </a:r>
            <a:r>
              <a:rPr lang="nl-NL" dirty="0"/>
              <a:t>veiligheidsbeleid. </a:t>
            </a:r>
          </a:p>
          <a:p>
            <a:pPr marL="173819" indent="-173819" defTabSz="927039">
              <a:buFontTx/>
              <a:buChar char="-"/>
              <a:defRPr/>
            </a:pPr>
            <a:r>
              <a:rPr lang="nl-NL" dirty="0"/>
              <a:t>Bij preventief optreden wordt de kans op een incident beperkt</a:t>
            </a:r>
          </a:p>
          <a:p>
            <a:pPr marL="173819" indent="-173819" defTabSz="927039">
              <a:buFontTx/>
              <a:buChar char="-"/>
              <a:defRPr/>
            </a:pPr>
            <a:r>
              <a:rPr lang="nl-NL" dirty="0"/>
              <a:t>terwijl bij reactief optreden de impact na een incident wordt verminderd. </a:t>
            </a:r>
          </a:p>
          <a:p>
            <a:pPr marL="173819" indent="-173819" defTabSz="927039">
              <a:buFontTx/>
              <a:buChar char="-"/>
              <a:defRPr/>
            </a:pPr>
            <a:endParaRPr lang="nl-NL" dirty="0"/>
          </a:p>
          <a:p>
            <a:pPr defTabSz="927039">
              <a:defRPr/>
            </a:pPr>
            <a:r>
              <a:rPr lang="nl-NL" dirty="0"/>
              <a:t>Voor een adequaat en volledig veiligheidsbeleid is het noodzakelijk dat er een </a:t>
            </a:r>
            <a:r>
              <a:rPr lang="nl-NL" b="1" dirty="0"/>
              <a:t>evenwichtige afstemming </a:t>
            </a:r>
            <a:r>
              <a:rPr lang="nl-NL" dirty="0"/>
              <a:t>plaats vindt van </a:t>
            </a:r>
          </a:p>
          <a:p>
            <a:pPr marL="173819" indent="-173819" defTabSz="927039">
              <a:buFontTx/>
              <a:buChar char="-"/>
              <a:defRPr/>
            </a:pPr>
            <a:r>
              <a:rPr lang="nl-NL" dirty="0"/>
              <a:t>technische,</a:t>
            </a:r>
          </a:p>
          <a:p>
            <a:pPr marL="173819" indent="-173819" defTabSz="927039">
              <a:buFontTx/>
              <a:buChar char="-"/>
              <a:defRPr/>
            </a:pPr>
            <a:r>
              <a:rPr lang="nl-NL" dirty="0" err="1"/>
              <a:t>personeelsgebonden</a:t>
            </a:r>
            <a:r>
              <a:rPr lang="nl-NL" dirty="0"/>
              <a:t> en </a:t>
            </a:r>
          </a:p>
          <a:p>
            <a:pPr marL="173819" indent="-173819" defTabSz="927039">
              <a:buFontTx/>
              <a:buChar char="-"/>
              <a:defRPr/>
            </a:pPr>
            <a:r>
              <a:rPr lang="nl-NL" dirty="0"/>
              <a:t>procedurele maatregelen </a:t>
            </a:r>
          </a:p>
          <a:p>
            <a:pPr marL="173819" indent="-173819" defTabSz="927039">
              <a:buFontTx/>
              <a:buChar char="-"/>
              <a:defRPr/>
            </a:pPr>
            <a:r>
              <a:rPr lang="nl-NL" dirty="0"/>
              <a:t>zowel voor als na het incident. </a:t>
            </a:r>
          </a:p>
          <a:p>
            <a:pPr marL="173819" indent="-173819" defTabSz="927039">
              <a:buFontTx/>
              <a:buChar char="-"/>
              <a:defRPr/>
            </a:pPr>
            <a:endParaRPr lang="nl-NL" dirty="0"/>
          </a:p>
          <a:p>
            <a:pPr defTabSz="927039">
              <a:defRPr/>
            </a:pPr>
            <a:r>
              <a:rPr lang="nl-NL" dirty="0"/>
              <a:t>Vertrekt vanuit visie organisatie</a:t>
            </a:r>
          </a:p>
          <a:p>
            <a:pPr defTabSz="927039">
              <a:defRPr/>
            </a:pPr>
            <a:r>
              <a:rPr lang="nl-NL" dirty="0" err="1"/>
              <a:t>Klalntvriendelijk</a:t>
            </a:r>
            <a:r>
              <a:rPr lang="nl-NL" dirty="0"/>
              <a:t>, coachende aanpak </a:t>
            </a:r>
            <a:r>
              <a:rPr lang="nl-NL" dirty="0" err="1"/>
              <a:t>vb</a:t>
            </a:r>
            <a:r>
              <a:rPr lang="nl-NL" dirty="0"/>
              <a:t> registratie, … komt dit niet ten goede </a:t>
            </a:r>
          </a:p>
          <a:p>
            <a:pPr defTabSz="927039">
              <a:defRPr/>
            </a:pP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16</a:t>
            </a:fld>
            <a:endParaRPr lang="nl-BE" altLang="nl-BE"/>
          </a:p>
        </p:txBody>
      </p:sp>
    </p:spTree>
    <p:extLst>
      <p:ext uri="{BB962C8B-B14F-4D97-AF65-F5344CB8AC3E}">
        <p14:creationId xmlns:p14="http://schemas.microsoft.com/office/powerpoint/2010/main" val="299390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Waar zou je VDAB</a:t>
            </a:r>
            <a:r>
              <a:rPr lang="nl-BE" b="1" dirty="0" smtClean="0"/>
              <a:t> NU </a:t>
            </a:r>
            <a:r>
              <a:rPr lang="nl-BE" dirty="0" smtClean="0"/>
              <a:t>situeren?</a:t>
            </a:r>
          </a:p>
          <a:p>
            <a:endParaRPr lang="nl-BE" dirty="0" smtClean="0"/>
          </a:p>
          <a:p>
            <a:r>
              <a:rPr lang="nl-BE" dirty="0" smtClean="0"/>
              <a:t>Waar vind je dat VDAB</a:t>
            </a:r>
            <a:r>
              <a:rPr lang="nl-BE" baseline="0" dirty="0" smtClean="0"/>
              <a:t> </a:t>
            </a:r>
            <a:r>
              <a:rPr lang="nl-BE" dirty="0" smtClean="0"/>
              <a:t>zich zou moeten situeren </a:t>
            </a:r>
            <a:r>
              <a:rPr lang="nl-BE" b="1" dirty="0" smtClean="0"/>
              <a:t>in</a:t>
            </a:r>
            <a:r>
              <a:rPr lang="nl-BE" b="1" baseline="0" dirty="0" smtClean="0"/>
              <a:t> de toekomst</a:t>
            </a:r>
            <a:r>
              <a:rPr lang="nl-BE" dirty="0" smtClean="0"/>
              <a:t>?</a:t>
            </a:r>
          </a:p>
          <a:p>
            <a:r>
              <a:rPr lang="nl-BE" dirty="0" smtClean="0"/>
              <a:t>Hoe ziet</a:t>
            </a:r>
            <a:r>
              <a:rPr lang="nl-BE" baseline="0" dirty="0" smtClean="0"/>
              <a:t> dat eruit?</a:t>
            </a:r>
          </a:p>
          <a:p>
            <a:r>
              <a:rPr lang="nl-BE" baseline="0" dirty="0" smtClean="0"/>
              <a:t>Wat zijn eerste stappen in die </a:t>
            </a:r>
            <a:r>
              <a:rPr lang="nl-BE" baseline="0" dirty="0" err="1" smtClean="0"/>
              <a:t>richtng</a:t>
            </a:r>
            <a:r>
              <a:rPr lang="nl-BE" baseline="0" dirty="0" smtClean="0"/>
              <a:t>?</a:t>
            </a:r>
            <a:endParaRPr lang="nl-BE" dirty="0"/>
          </a:p>
        </p:txBody>
      </p:sp>
      <p:sp>
        <p:nvSpPr>
          <p:cNvPr id="4" name="Tijdelijke aanduiding voor dianummer 3"/>
          <p:cNvSpPr>
            <a:spLocks noGrp="1"/>
          </p:cNvSpPr>
          <p:nvPr>
            <p:ph type="sldNum" sz="quarter" idx="10"/>
          </p:nvPr>
        </p:nvSpPr>
        <p:spPr/>
        <p:txBody>
          <a:bodyPr/>
          <a:lstStyle/>
          <a:p>
            <a:fld id="{16FDD7B9-EDD1-4C57-B8FE-D540F2EBCD01}" type="slidenum">
              <a:rPr lang="nl-BE" altLang="nl-BE" smtClean="0"/>
              <a:pPr/>
              <a:t>17</a:t>
            </a:fld>
            <a:endParaRPr lang="nl-BE" altLang="nl-BE"/>
          </a:p>
        </p:txBody>
      </p:sp>
    </p:spTree>
    <p:extLst>
      <p:ext uri="{BB962C8B-B14F-4D97-AF65-F5344CB8AC3E}">
        <p14:creationId xmlns:p14="http://schemas.microsoft.com/office/powerpoint/2010/main" val="1836713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4" name="Rechthoek 3"/>
          <p:cNvSpPr/>
          <p:nvPr/>
        </p:nvSpPr>
        <p:spPr>
          <a:xfrm>
            <a:off x="0" y="0"/>
            <a:ext cx="9144000" cy="4818063"/>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5" name="Vrije vorm 4"/>
          <p:cNvSpPr/>
          <p:nvPr/>
        </p:nvSpPr>
        <p:spPr>
          <a:xfrm>
            <a:off x="0" y="4003675"/>
            <a:ext cx="9144000" cy="2233613"/>
          </a:xfrm>
          <a:custGeom>
            <a:avLst/>
            <a:gdLst>
              <a:gd name="connsiteX0" fmla="*/ 0 w 9172136"/>
              <a:gd name="connsiteY0" fmla="*/ 422031 h 1885071"/>
              <a:gd name="connsiteX1" fmla="*/ 0 w 9172136"/>
              <a:gd name="connsiteY1" fmla="*/ 1885071 h 1885071"/>
              <a:gd name="connsiteX2" fmla="*/ 9172136 w 9172136"/>
              <a:gd name="connsiteY2" fmla="*/ 1885071 h 1885071"/>
              <a:gd name="connsiteX3" fmla="*/ 9172136 w 9172136"/>
              <a:gd name="connsiteY3" fmla="*/ 0 h 1885071"/>
              <a:gd name="connsiteX4" fmla="*/ 0 w 9172136"/>
              <a:gd name="connsiteY4" fmla="*/ 422031 h 188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136" h="1885071">
                <a:moveTo>
                  <a:pt x="0" y="422031"/>
                </a:moveTo>
                <a:lnTo>
                  <a:pt x="0" y="1885071"/>
                </a:lnTo>
                <a:lnTo>
                  <a:pt x="9172136" y="1885071"/>
                </a:lnTo>
                <a:lnTo>
                  <a:pt x="9172136" y="0"/>
                </a:lnTo>
                <a:lnTo>
                  <a:pt x="0" y="4220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6"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1574800"/>
            <a:ext cx="24860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5123" y="4895556"/>
            <a:ext cx="7776000" cy="668289"/>
          </a:xfrm>
        </p:spPr>
        <p:txBody>
          <a:bodyPr anchor="b"/>
          <a:lstStyle>
            <a:lvl1pPr algn="ctr">
              <a:defRPr sz="4000" baseline="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538088" y="5584875"/>
            <a:ext cx="7776000" cy="225082"/>
          </a:xfrm>
        </p:spPr>
        <p:txBody>
          <a:bodyPr/>
          <a:lstStyle>
            <a:lvl1pPr marL="0" indent="0" algn="ctr">
              <a:buNone/>
              <a:defRPr sz="14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205280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 name="Afbeelding 3"/>
          <p:cNvPicPr>
            <a:picLocks noChangeAspect="1"/>
          </p:cNvPicPr>
          <p:nvPr/>
        </p:nvPicPr>
        <p:blipFill>
          <a:blip r:embed="rId2">
            <a:extLst>
              <a:ext uri="{28A0092B-C50C-407E-A947-70E740481C1C}">
                <a14:useLocalDpi xmlns:a14="http://schemas.microsoft.com/office/drawing/2010/main" val="0"/>
              </a:ext>
            </a:extLst>
          </a:blip>
          <a:srcRect r="2682" b="9769"/>
          <a:stretch>
            <a:fillRect/>
          </a:stretch>
        </p:blipFill>
        <p:spPr bwMode="auto">
          <a:xfrm>
            <a:off x="0" y="0"/>
            <a:ext cx="91440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rije vorm 3"/>
          <p:cNvSpPr/>
          <p:nvPr/>
        </p:nvSpPr>
        <p:spPr>
          <a:xfrm>
            <a:off x="0" y="4973638"/>
            <a:ext cx="9144000" cy="1884362"/>
          </a:xfrm>
          <a:custGeom>
            <a:avLst/>
            <a:gdLst>
              <a:gd name="connsiteX0" fmla="*/ 0 w 9172136"/>
              <a:gd name="connsiteY0" fmla="*/ 422031 h 1885071"/>
              <a:gd name="connsiteX1" fmla="*/ 0 w 9172136"/>
              <a:gd name="connsiteY1" fmla="*/ 1885071 h 1885071"/>
              <a:gd name="connsiteX2" fmla="*/ 9172136 w 9172136"/>
              <a:gd name="connsiteY2" fmla="*/ 1885071 h 1885071"/>
              <a:gd name="connsiteX3" fmla="*/ 9172136 w 9172136"/>
              <a:gd name="connsiteY3" fmla="*/ 0 h 1885071"/>
              <a:gd name="connsiteX4" fmla="*/ 0 w 9172136"/>
              <a:gd name="connsiteY4" fmla="*/ 422031 h 188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136" h="1885071">
                <a:moveTo>
                  <a:pt x="0" y="422031"/>
                </a:moveTo>
                <a:lnTo>
                  <a:pt x="0" y="1885071"/>
                </a:lnTo>
                <a:lnTo>
                  <a:pt x="9172136" y="1885071"/>
                </a:lnTo>
                <a:lnTo>
                  <a:pt x="9172136" y="0"/>
                </a:lnTo>
                <a:lnTo>
                  <a:pt x="0" y="422031"/>
                </a:lnTo>
                <a:close/>
              </a:path>
            </a:pathLst>
          </a:custGeom>
          <a:solidFill>
            <a:srgbClr val="0576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2" name="Titel 1"/>
          <p:cNvSpPr>
            <a:spLocks noGrp="1"/>
          </p:cNvSpPr>
          <p:nvPr>
            <p:ph type="ctrTitle"/>
          </p:nvPr>
        </p:nvSpPr>
        <p:spPr>
          <a:xfrm>
            <a:off x="984740" y="5627077"/>
            <a:ext cx="7765366" cy="893372"/>
          </a:xfrm>
        </p:spPr>
        <p:txBody>
          <a:bodyPr anchor="b"/>
          <a:lstStyle>
            <a:lvl1pPr algn="l">
              <a:defRPr sz="4400">
                <a:latin typeface="+mn-lt"/>
              </a:defRPr>
            </a:lvl1pPr>
          </a:lstStyle>
          <a:p>
            <a:r>
              <a:rPr lang="nl-NL" smtClean="0"/>
              <a:t>Klik om de stijl te bewerken</a:t>
            </a:r>
            <a:endParaRPr lang="nl-BE" dirty="0"/>
          </a:p>
        </p:txBody>
      </p:sp>
      <p:sp>
        <p:nvSpPr>
          <p:cNvPr id="5" name="Slide Number Placeholder 5"/>
          <p:cNvSpPr>
            <a:spLocks noGrp="1"/>
          </p:cNvSpPr>
          <p:nvPr>
            <p:ph type="sldNum" sz="quarter" idx="10"/>
          </p:nvPr>
        </p:nvSpPr>
        <p:spPr/>
        <p:txBody>
          <a:bodyPr/>
          <a:lstStyle>
            <a:lvl1pPr>
              <a:defRPr b="1"/>
            </a:lvl1pPr>
          </a:lstStyle>
          <a:p>
            <a:fld id="{4A091BC3-9E00-4F21-A0F3-D5B05ACE0DA6}" type="slidenum">
              <a:rPr lang="nl-BE" altLang="nl-BE"/>
              <a:pPr/>
              <a:t>‹nr.›</a:t>
            </a:fld>
            <a:endParaRPr lang="nl-BE" altLang="nl-BE"/>
          </a:p>
        </p:txBody>
      </p:sp>
    </p:spTree>
    <p:extLst>
      <p:ext uri="{BB962C8B-B14F-4D97-AF65-F5344CB8AC3E}">
        <p14:creationId xmlns:p14="http://schemas.microsoft.com/office/powerpoint/2010/main" val="200009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nl-NL" smtClean="0"/>
              <a:t>Klik om de stijl te bewerken</a:t>
            </a:r>
            <a:endParaRPr lang="nl-BE" dirty="0"/>
          </a:p>
        </p:txBody>
      </p:sp>
      <p:sp>
        <p:nvSpPr>
          <p:cNvPr id="3" name="Slide Number Placeholder 5"/>
          <p:cNvSpPr>
            <a:spLocks noGrp="1"/>
          </p:cNvSpPr>
          <p:nvPr>
            <p:ph type="sldNum" sz="quarter" idx="10"/>
          </p:nvPr>
        </p:nvSpPr>
        <p:spPr/>
        <p:txBody>
          <a:bodyPr/>
          <a:lstStyle>
            <a:lvl1pPr>
              <a:defRPr>
                <a:solidFill>
                  <a:srgbClr val="0076B1"/>
                </a:solidFill>
              </a:defRPr>
            </a:lvl1pPr>
          </a:lstStyle>
          <a:p>
            <a:fld id="{D4865AAA-3D0F-46B2-B4E7-1A49245D3F91}" type="slidenum">
              <a:rPr lang="nl-BE" altLang="nl-BE"/>
              <a:pPr/>
              <a:t>‹nr.›</a:t>
            </a:fld>
            <a:endParaRPr lang="nl-BE" altLang="nl-BE"/>
          </a:p>
        </p:txBody>
      </p:sp>
    </p:spTree>
    <p:extLst>
      <p:ext uri="{BB962C8B-B14F-4D97-AF65-F5344CB8AC3E}">
        <p14:creationId xmlns:p14="http://schemas.microsoft.com/office/powerpoint/2010/main" val="160560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gelijking">
    <p:spTree>
      <p:nvGrpSpPr>
        <p:cNvPr id="1" name=""/>
        <p:cNvGrpSpPr/>
        <p:nvPr/>
      </p:nvGrpSpPr>
      <p:grpSpPr>
        <a:xfrm>
          <a:off x="0" y="0"/>
          <a:ext cx="0" cy="0"/>
          <a:chOff x="0" y="0"/>
          <a:chExt cx="0" cy="0"/>
        </a:xfrm>
      </p:grpSpPr>
      <p:sp>
        <p:nvSpPr>
          <p:cNvPr id="5" name="Rechthoek 4"/>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6" name="Rechthoek 5"/>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7"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a:prstGeom prst="rect">
            <a:avLst/>
          </a:prstGeo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839661" y="2969309"/>
            <a:ext cx="6333667" cy="3262679"/>
          </a:xfrm>
          <a:prstGeom prst="rect">
            <a:avLst/>
          </a:prstGeom>
        </p:spPr>
        <p:txBody>
          <a:bodyPr/>
          <a:lstStyle>
            <a:lvl4pPr>
              <a:defRPr>
                <a:solidFill>
                  <a:schemeClr val="accent2"/>
                </a:solidFill>
              </a:defRPr>
            </a:lvl4pPr>
          </a:lstStyle>
          <a:p>
            <a:pPr lvl="0"/>
            <a:r>
              <a:rPr lang="nl-NL" smtClean="0"/>
              <a:t>Klik om de modelstijlen te bewerken</a:t>
            </a:r>
          </a:p>
        </p:txBody>
      </p:sp>
      <p:sp>
        <p:nvSpPr>
          <p:cNvPr id="8" name="Footer Placeholder 7"/>
          <p:cNvSpPr>
            <a:spLocks noGrp="1"/>
          </p:cNvSpPr>
          <p:nvPr>
            <p:ph type="ftr" sz="quarter" idx="10"/>
          </p:nvPr>
        </p:nvSpPr>
        <p:spPr>
          <a:xfrm>
            <a:off x="969963" y="293688"/>
            <a:ext cx="5724525" cy="365125"/>
          </a:xfrm>
          <a:prstGeom prst="rect">
            <a:avLst/>
          </a:prstGeom>
        </p:spPr>
        <p:txBody>
          <a:bodyPr/>
          <a:lstStyle>
            <a:lvl1pPr>
              <a:defRPr dirty="0" smtClean="0">
                <a:solidFill>
                  <a:schemeClr val="accent1"/>
                </a:solidFill>
              </a:defRPr>
            </a:lvl1pPr>
          </a:lstStyle>
          <a:p>
            <a:pPr>
              <a:defRPr/>
            </a:pPr>
            <a:r>
              <a:rPr lang="nl-BE"/>
              <a:t>Hoofdstuk Titel</a:t>
            </a:r>
          </a:p>
        </p:txBody>
      </p:sp>
      <p:sp>
        <p:nvSpPr>
          <p:cNvPr id="9" name="Slide Number Placeholder 8"/>
          <p:cNvSpPr>
            <a:spLocks noGrp="1"/>
          </p:cNvSpPr>
          <p:nvPr>
            <p:ph type="sldNum" sz="quarter" idx="11"/>
          </p:nvPr>
        </p:nvSpPr>
        <p:spPr/>
        <p:txBody>
          <a:bodyPr/>
          <a:lstStyle>
            <a:lvl1pPr>
              <a:defRPr/>
            </a:lvl1pPr>
          </a:lstStyle>
          <a:p>
            <a:fld id="{BB6943EC-E323-4DC6-8975-CC2B3A6B6046}" type="slidenum">
              <a:rPr lang="nl-BE" altLang="nl-BE"/>
              <a:pPr/>
              <a:t>‹nr.›</a:t>
            </a:fld>
            <a:endParaRPr lang="nl-BE" altLang="nl-BE"/>
          </a:p>
        </p:txBody>
      </p:sp>
    </p:spTree>
    <p:extLst>
      <p:ext uri="{BB962C8B-B14F-4D97-AF65-F5344CB8AC3E}">
        <p14:creationId xmlns:p14="http://schemas.microsoft.com/office/powerpoint/2010/main" val="106358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30000" y="2491200"/>
            <a:ext cx="7887600" cy="846000"/>
          </a:xfrm>
        </p:spPr>
        <p:txBody>
          <a:bodyPr/>
          <a:lstStyle>
            <a:lvl1pPr algn="ctr">
              <a:defRPr sz="6600"/>
            </a:lvl1pPr>
          </a:lstStyle>
          <a:p>
            <a:r>
              <a:rPr lang="nl-NL" smtClean="0"/>
              <a:t>Klik om de stijl te bewerken</a:t>
            </a:r>
            <a:endParaRPr lang="nl-BE" dirty="0"/>
          </a:p>
        </p:txBody>
      </p:sp>
    </p:spTree>
    <p:extLst>
      <p:ext uri="{BB962C8B-B14F-4D97-AF65-F5344CB8AC3E}">
        <p14:creationId xmlns:p14="http://schemas.microsoft.com/office/powerpoint/2010/main" val="12454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6" name="Afbeelding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8" name="Rechthoek 7"/>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9" name="Afbeelding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solidFill>
                  <a:schemeClr val="accent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997200" y="2870835"/>
            <a:ext cx="3600000" cy="3262679"/>
          </a:xfrm>
        </p:spPr>
        <p:txBody>
          <a:bodyPr/>
          <a:lstStyle>
            <a:lvl4pPr>
              <a:defRPr>
                <a:solidFill>
                  <a:schemeClr val="accent2"/>
                </a:solidFill>
              </a:defRPr>
            </a:lvl4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3"/>
          <p:cNvSpPr>
            <a:spLocks noGrp="1"/>
          </p:cNvSpPr>
          <p:nvPr>
            <p:ph sz="half" idx="13"/>
          </p:nvPr>
        </p:nvSpPr>
        <p:spPr>
          <a:xfrm>
            <a:off x="4847804" y="2872800"/>
            <a:ext cx="3604534" cy="3262679"/>
          </a:xfrm>
        </p:spPr>
        <p:txBody>
          <a:bodyPr/>
          <a:lstStyle>
            <a:lvl4pPr>
              <a:defRPr>
                <a:solidFill>
                  <a:schemeClr val="accent2"/>
                </a:solidFill>
              </a:defRPr>
            </a:lvl4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0" name="Footer Placeholder 7"/>
          <p:cNvSpPr>
            <a:spLocks noGrp="1"/>
          </p:cNvSpPr>
          <p:nvPr>
            <p:ph type="ftr" sz="quarter" idx="14"/>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12" name="Slide Number Placeholder 8"/>
          <p:cNvSpPr>
            <a:spLocks noGrp="1"/>
          </p:cNvSpPr>
          <p:nvPr>
            <p:ph type="sldNum" sz="quarter" idx="15"/>
          </p:nvPr>
        </p:nvSpPr>
        <p:spPr/>
        <p:txBody>
          <a:bodyPr/>
          <a:lstStyle>
            <a:lvl1pPr>
              <a:defRPr/>
            </a:lvl1pPr>
          </a:lstStyle>
          <a:p>
            <a:fld id="{69D18D3D-31A6-4B2B-AC62-66C7CEB7735F}" type="slidenum">
              <a:rPr lang="nl-BE" altLang="nl-BE"/>
              <a:pPr/>
              <a:t>‹nr.›</a:t>
            </a:fld>
            <a:endParaRPr lang="nl-BE" altLang="nl-BE"/>
          </a:p>
        </p:txBody>
      </p:sp>
    </p:spTree>
    <p:extLst>
      <p:ext uri="{BB962C8B-B14F-4D97-AF65-F5344CB8AC3E}">
        <p14:creationId xmlns:p14="http://schemas.microsoft.com/office/powerpoint/2010/main" val="70547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Vergelijking">
    <p:spTree>
      <p:nvGrpSpPr>
        <p:cNvPr id="1" name=""/>
        <p:cNvGrpSpPr/>
        <p:nvPr/>
      </p:nvGrpSpPr>
      <p:grpSpPr>
        <a:xfrm>
          <a:off x="0" y="0"/>
          <a:ext cx="0" cy="0"/>
          <a:chOff x="0" y="0"/>
          <a:chExt cx="0" cy="0"/>
        </a:xfrm>
      </p:grpSpPr>
      <p:sp>
        <p:nvSpPr>
          <p:cNvPr id="6" name="Rechthoek 5"/>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7" name="Rechthoek 6"/>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8"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solidFill>
                  <a:srgbClr val="0F3066"/>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0" name="Tijdelijke aanduiding voor afbeelding 9"/>
          <p:cNvSpPr>
            <a:spLocks noGrp="1"/>
          </p:cNvSpPr>
          <p:nvPr>
            <p:ph type="pic" sz="quarter" idx="13"/>
          </p:nvPr>
        </p:nvSpPr>
        <p:spPr>
          <a:xfrm>
            <a:off x="0" y="1631950"/>
            <a:ext cx="5711825" cy="3784600"/>
          </a:xfrm>
        </p:spPr>
        <p:txBody>
          <a:bodyPr rtlCol="0">
            <a:noAutofit/>
          </a:bodyPr>
          <a:lstStyle/>
          <a:p>
            <a:pPr lvl="0"/>
            <a:r>
              <a:rPr lang="nl-NL" noProof="0" smtClean="0"/>
              <a:t>Klik op het pictogram als u een afbeelding wilt toevoegen</a:t>
            </a:r>
            <a:endParaRPr lang="nl-BE" noProof="0" dirty="0"/>
          </a:p>
        </p:txBody>
      </p:sp>
      <p:sp>
        <p:nvSpPr>
          <p:cNvPr id="14" name="Tijdelijke aanduiding voor afbeelding 13"/>
          <p:cNvSpPr>
            <a:spLocks noGrp="1"/>
          </p:cNvSpPr>
          <p:nvPr>
            <p:ph type="pic" sz="quarter" idx="14"/>
          </p:nvPr>
        </p:nvSpPr>
        <p:spPr>
          <a:xfrm>
            <a:off x="5894388" y="1630800"/>
            <a:ext cx="2728912" cy="3784600"/>
          </a:xfrm>
        </p:spPr>
        <p:txBody>
          <a:bodyPr rtlCol="0">
            <a:noAutofit/>
          </a:bodyPr>
          <a:lstStyle/>
          <a:p>
            <a:pPr lvl="0"/>
            <a:r>
              <a:rPr lang="nl-NL" noProof="0" smtClean="0"/>
              <a:t>Klik op het pictogram als u een afbeelding wilt toevoegen</a:t>
            </a:r>
            <a:endParaRPr lang="nl-BE" noProof="0"/>
          </a:p>
        </p:txBody>
      </p:sp>
      <p:sp>
        <p:nvSpPr>
          <p:cNvPr id="9" name="Footer Placeholder 7"/>
          <p:cNvSpPr>
            <a:spLocks noGrp="1"/>
          </p:cNvSpPr>
          <p:nvPr>
            <p:ph type="ftr" sz="quarter" idx="15"/>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11" name="Slide Number Placeholder 8"/>
          <p:cNvSpPr>
            <a:spLocks noGrp="1"/>
          </p:cNvSpPr>
          <p:nvPr>
            <p:ph type="sldNum" sz="quarter" idx="16"/>
          </p:nvPr>
        </p:nvSpPr>
        <p:spPr/>
        <p:txBody>
          <a:bodyPr/>
          <a:lstStyle>
            <a:lvl1pPr>
              <a:defRPr/>
            </a:lvl1pPr>
          </a:lstStyle>
          <a:p>
            <a:fld id="{7BE22982-B04F-436B-9374-0C229C309142}" type="slidenum">
              <a:rPr lang="nl-BE" altLang="nl-BE"/>
              <a:pPr/>
              <a:t>‹nr.›</a:t>
            </a:fld>
            <a:endParaRPr lang="nl-BE" altLang="nl-BE"/>
          </a:p>
        </p:txBody>
      </p:sp>
    </p:spTree>
    <p:extLst>
      <p:ext uri="{BB962C8B-B14F-4D97-AF65-F5344CB8AC3E}">
        <p14:creationId xmlns:p14="http://schemas.microsoft.com/office/powerpoint/2010/main" val="21464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Vergelijking">
    <p:spTree>
      <p:nvGrpSpPr>
        <p:cNvPr id="1" name=""/>
        <p:cNvGrpSpPr/>
        <p:nvPr/>
      </p:nvGrpSpPr>
      <p:grpSpPr>
        <a:xfrm>
          <a:off x="0" y="0"/>
          <a:ext cx="0" cy="0"/>
          <a:chOff x="0" y="0"/>
          <a:chExt cx="0" cy="0"/>
        </a:xfrm>
      </p:grpSpPr>
      <p:sp>
        <p:nvSpPr>
          <p:cNvPr id="4" name="Rechthoek 3"/>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5" name="Rechthoek 4"/>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6"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afbeelding 9"/>
          <p:cNvSpPr>
            <a:spLocks noGrp="1"/>
          </p:cNvSpPr>
          <p:nvPr>
            <p:ph type="pic" sz="quarter" idx="13"/>
          </p:nvPr>
        </p:nvSpPr>
        <p:spPr>
          <a:xfrm>
            <a:off x="0" y="1631950"/>
            <a:ext cx="5711825" cy="3784600"/>
          </a:xfrm>
        </p:spPr>
        <p:txBody>
          <a:bodyPr rtlCol="0">
            <a:noAutofit/>
          </a:bodyPr>
          <a:lstStyle/>
          <a:p>
            <a:pPr lvl="0"/>
            <a:r>
              <a:rPr lang="nl-NL" noProof="0" smtClean="0"/>
              <a:t>Klik op het pictogram als u een afbeelding wilt toevoegen</a:t>
            </a:r>
            <a:endParaRPr lang="nl-BE" noProof="0" dirty="0"/>
          </a:p>
        </p:txBody>
      </p:sp>
      <p:sp>
        <p:nvSpPr>
          <p:cNvPr id="14" name="Tijdelijke aanduiding voor afbeelding 13"/>
          <p:cNvSpPr>
            <a:spLocks noGrp="1"/>
          </p:cNvSpPr>
          <p:nvPr>
            <p:ph type="pic" sz="quarter" idx="14"/>
          </p:nvPr>
        </p:nvSpPr>
        <p:spPr>
          <a:xfrm>
            <a:off x="5894388" y="1630800"/>
            <a:ext cx="2728912" cy="3784600"/>
          </a:xfrm>
        </p:spPr>
        <p:txBody>
          <a:bodyPr rtlCol="0">
            <a:noAutofit/>
          </a:bodyPr>
          <a:lstStyle/>
          <a:p>
            <a:pPr lvl="0"/>
            <a:r>
              <a:rPr lang="nl-NL" noProof="0" smtClean="0"/>
              <a:t>Klik op het pictogram als u een afbeelding wilt toevoegen</a:t>
            </a:r>
            <a:endParaRPr lang="nl-BE" noProof="0"/>
          </a:p>
        </p:txBody>
      </p:sp>
      <p:sp>
        <p:nvSpPr>
          <p:cNvPr id="7" name="Footer Placeholder 7"/>
          <p:cNvSpPr>
            <a:spLocks noGrp="1"/>
          </p:cNvSpPr>
          <p:nvPr>
            <p:ph type="ftr" sz="quarter" idx="15"/>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8" name="Slide Number Placeholder 8"/>
          <p:cNvSpPr>
            <a:spLocks noGrp="1"/>
          </p:cNvSpPr>
          <p:nvPr>
            <p:ph type="sldNum" sz="quarter" idx="16"/>
          </p:nvPr>
        </p:nvSpPr>
        <p:spPr/>
        <p:txBody>
          <a:bodyPr/>
          <a:lstStyle>
            <a:lvl1pPr>
              <a:defRPr/>
            </a:lvl1pPr>
          </a:lstStyle>
          <a:p>
            <a:fld id="{F2ADDA8C-A8AA-4B49-9852-553B20CFFDB3}" type="slidenum">
              <a:rPr lang="nl-BE" altLang="nl-BE"/>
              <a:pPr/>
              <a:t>‹nr.›</a:t>
            </a:fld>
            <a:endParaRPr lang="nl-BE" altLang="nl-BE"/>
          </a:p>
        </p:txBody>
      </p:sp>
    </p:spTree>
    <p:extLst>
      <p:ext uri="{BB962C8B-B14F-4D97-AF65-F5344CB8AC3E}">
        <p14:creationId xmlns:p14="http://schemas.microsoft.com/office/powerpoint/2010/main" val="384099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gelijking">
    <p:spTree>
      <p:nvGrpSpPr>
        <p:cNvPr id="1" name=""/>
        <p:cNvGrpSpPr/>
        <p:nvPr/>
      </p:nvGrpSpPr>
      <p:grpSpPr>
        <a:xfrm>
          <a:off x="0" y="0"/>
          <a:ext cx="0" cy="0"/>
          <a:chOff x="0" y="0"/>
          <a:chExt cx="0" cy="0"/>
        </a:xfrm>
      </p:grpSpPr>
      <p:sp>
        <p:nvSpPr>
          <p:cNvPr id="5" name="Rechthoek 4"/>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6" name="Rechthoek 5"/>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7"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839661" y="2969309"/>
            <a:ext cx="6333667" cy="3262679"/>
          </a:xfrm>
        </p:spPr>
        <p:txBody>
          <a:bodyPr/>
          <a:lstStyle>
            <a:lvl4pPr>
              <a:defRPr>
                <a:solidFill>
                  <a:schemeClr val="accent2"/>
                </a:solidFill>
              </a:defRPr>
            </a:lvl4pPr>
          </a:lstStyle>
          <a:p>
            <a:pPr lvl="0"/>
            <a:r>
              <a:rPr lang="nl-NL" smtClean="0"/>
              <a:t>Klik om de modelstijlen te bewerken</a:t>
            </a:r>
          </a:p>
        </p:txBody>
      </p:sp>
      <p:sp>
        <p:nvSpPr>
          <p:cNvPr id="8" name="Footer Placeholder 7"/>
          <p:cNvSpPr>
            <a:spLocks noGrp="1"/>
          </p:cNvSpPr>
          <p:nvPr>
            <p:ph type="ftr" sz="quarter" idx="10"/>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9" name="Slide Number Placeholder 8"/>
          <p:cNvSpPr>
            <a:spLocks noGrp="1"/>
          </p:cNvSpPr>
          <p:nvPr>
            <p:ph type="sldNum" sz="quarter" idx="11"/>
          </p:nvPr>
        </p:nvSpPr>
        <p:spPr/>
        <p:txBody>
          <a:bodyPr/>
          <a:lstStyle>
            <a:lvl1pPr>
              <a:defRPr/>
            </a:lvl1pPr>
          </a:lstStyle>
          <a:p>
            <a:fld id="{BB6943EC-E323-4DC6-8975-CC2B3A6B6046}" type="slidenum">
              <a:rPr lang="nl-BE" altLang="nl-BE"/>
              <a:pPr/>
              <a:t>‹nr.›</a:t>
            </a:fld>
            <a:endParaRPr lang="nl-BE" altLang="nl-BE"/>
          </a:p>
        </p:txBody>
      </p:sp>
    </p:spTree>
    <p:extLst>
      <p:ext uri="{BB962C8B-B14F-4D97-AF65-F5344CB8AC3E}">
        <p14:creationId xmlns:p14="http://schemas.microsoft.com/office/powerpoint/2010/main" val="351386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gelijking">
    <p:spTree>
      <p:nvGrpSpPr>
        <p:cNvPr id="1" name=""/>
        <p:cNvGrpSpPr/>
        <p:nvPr/>
      </p:nvGrpSpPr>
      <p:grpSpPr>
        <a:xfrm>
          <a:off x="0" y="0"/>
          <a:ext cx="0" cy="0"/>
          <a:chOff x="0" y="0"/>
          <a:chExt cx="0" cy="0"/>
        </a:xfrm>
      </p:grpSpPr>
      <p:sp>
        <p:nvSpPr>
          <p:cNvPr id="5" name="Rechthoek 4"/>
          <p:cNvSpPr/>
          <p:nvPr/>
        </p:nvSpPr>
        <p:spPr>
          <a:xfrm>
            <a:off x="6948488" y="0"/>
            <a:ext cx="1709737" cy="1258888"/>
          </a:xfrm>
          <a:prstGeom prst="rect">
            <a:avLst/>
          </a:pr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6" name="Rechthoek 5"/>
          <p:cNvSpPr/>
          <p:nvPr/>
        </p:nvSpPr>
        <p:spPr>
          <a:xfrm rot="21447319">
            <a:off x="6938963" y="1198563"/>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7"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5602" y="928467"/>
            <a:ext cx="5724000" cy="424597"/>
          </a:xfrm>
        </p:spPr>
        <p:txBody>
          <a:bodyPr/>
          <a:lstStyle>
            <a:lvl1pPr>
              <a:defRPr>
                <a:solidFill>
                  <a:schemeClr val="accent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995602" y="1378634"/>
            <a:ext cx="5724000" cy="211015"/>
          </a:xfrm>
        </p:spPr>
        <p:txBody>
          <a:bodyPr anchor="b"/>
          <a:lstStyle>
            <a:lvl1pPr marL="0" indent="0">
              <a:buNone/>
              <a:defRPr sz="1400" b="0" cap="all"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0" name="Tijdelijke aanduiding voor inhoud 9"/>
          <p:cNvSpPr>
            <a:spLocks noGrp="1"/>
          </p:cNvSpPr>
          <p:nvPr>
            <p:ph sz="quarter" idx="13"/>
          </p:nvPr>
        </p:nvSpPr>
        <p:spPr>
          <a:xfrm>
            <a:off x="997200" y="2559808"/>
            <a:ext cx="7315200" cy="3278187"/>
          </a:xfrm>
        </p:spPr>
        <p:txBody>
          <a:bodyPr/>
          <a:lstStyle>
            <a:lvl2pPr>
              <a:lnSpc>
                <a:spcPts val="2160"/>
              </a:lnSpc>
              <a:defRPr/>
            </a:lvl2pPr>
          </a:lstStyle>
          <a:p>
            <a:pPr lvl="0"/>
            <a:r>
              <a:rPr lang="nl-NL" smtClean="0"/>
              <a:t>Klik om de modelstijlen te bewerken</a:t>
            </a:r>
          </a:p>
        </p:txBody>
      </p:sp>
      <p:sp>
        <p:nvSpPr>
          <p:cNvPr id="8" name="Footer Placeholder 7"/>
          <p:cNvSpPr>
            <a:spLocks noGrp="1"/>
          </p:cNvSpPr>
          <p:nvPr>
            <p:ph type="ftr" sz="quarter" idx="14"/>
          </p:nvPr>
        </p:nvSpPr>
        <p:spPr>
          <a:xfrm>
            <a:off x="969963" y="293688"/>
            <a:ext cx="5724525" cy="365125"/>
          </a:xfrm>
        </p:spPr>
        <p:txBody>
          <a:bodyPr/>
          <a:lstStyle>
            <a:lvl1pPr>
              <a:defRPr dirty="0" smtClean="0">
                <a:solidFill>
                  <a:schemeClr val="accent1"/>
                </a:solidFill>
              </a:defRPr>
            </a:lvl1pPr>
          </a:lstStyle>
          <a:p>
            <a:pPr>
              <a:defRPr/>
            </a:pPr>
            <a:r>
              <a:rPr lang="nl-BE"/>
              <a:t>Hoofdstuk Titel</a:t>
            </a:r>
          </a:p>
        </p:txBody>
      </p:sp>
      <p:sp>
        <p:nvSpPr>
          <p:cNvPr id="9" name="Slide Number Placeholder 8"/>
          <p:cNvSpPr>
            <a:spLocks noGrp="1"/>
          </p:cNvSpPr>
          <p:nvPr>
            <p:ph type="sldNum" sz="quarter" idx="15"/>
          </p:nvPr>
        </p:nvSpPr>
        <p:spPr/>
        <p:txBody>
          <a:bodyPr/>
          <a:lstStyle>
            <a:lvl1pPr>
              <a:defRPr/>
            </a:lvl1pPr>
          </a:lstStyle>
          <a:p>
            <a:fld id="{EAC635E2-EA85-4D1C-A8A6-9CC3171F9ECE}" type="slidenum">
              <a:rPr lang="nl-BE" altLang="nl-BE"/>
              <a:pPr/>
              <a:t>‹nr.›</a:t>
            </a:fld>
            <a:endParaRPr lang="nl-BE" altLang="nl-BE"/>
          </a:p>
        </p:txBody>
      </p:sp>
    </p:spTree>
    <p:extLst>
      <p:ext uri="{BB962C8B-B14F-4D97-AF65-F5344CB8AC3E}">
        <p14:creationId xmlns:p14="http://schemas.microsoft.com/office/powerpoint/2010/main" val="129133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6" name="Vrije vorm 15"/>
          <p:cNvSpPr/>
          <p:nvPr/>
        </p:nvSpPr>
        <p:spPr>
          <a:xfrm>
            <a:off x="485775" y="5753100"/>
            <a:ext cx="8658225" cy="1114425"/>
          </a:xfrm>
          <a:custGeom>
            <a:avLst/>
            <a:gdLst>
              <a:gd name="connsiteX0" fmla="*/ 0 w 8658225"/>
              <a:gd name="connsiteY0" fmla="*/ 257175 h 1114425"/>
              <a:gd name="connsiteX1" fmla="*/ 295275 w 8658225"/>
              <a:gd name="connsiteY1" fmla="*/ 1114425 h 1114425"/>
              <a:gd name="connsiteX2" fmla="*/ 8658225 w 8658225"/>
              <a:gd name="connsiteY2" fmla="*/ 1114425 h 1114425"/>
              <a:gd name="connsiteX3" fmla="*/ 8658225 w 8658225"/>
              <a:gd name="connsiteY3" fmla="*/ 0 h 1114425"/>
              <a:gd name="connsiteX4" fmla="*/ 0 w 8658225"/>
              <a:gd name="connsiteY4" fmla="*/ 257175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225" h="1114425">
                <a:moveTo>
                  <a:pt x="0" y="257175"/>
                </a:moveTo>
                <a:lnTo>
                  <a:pt x="295275" y="1114425"/>
                </a:lnTo>
                <a:lnTo>
                  <a:pt x="8658225" y="1114425"/>
                </a:lnTo>
                <a:lnTo>
                  <a:pt x="8658225" y="0"/>
                </a:lnTo>
                <a:lnTo>
                  <a:pt x="0" y="257175"/>
                </a:lnTo>
                <a:close/>
              </a:path>
            </a:pathLst>
          </a:custGeom>
          <a:solidFill>
            <a:srgbClr val="E9E6D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17" name="Vrije vorm 16"/>
          <p:cNvSpPr/>
          <p:nvPr/>
        </p:nvSpPr>
        <p:spPr>
          <a:xfrm>
            <a:off x="7115175" y="5676900"/>
            <a:ext cx="2030413" cy="1190625"/>
          </a:xfrm>
          <a:custGeom>
            <a:avLst/>
            <a:gdLst>
              <a:gd name="connsiteX0" fmla="*/ 0 w 2038350"/>
              <a:gd name="connsiteY0" fmla="*/ 38100 h 1190625"/>
              <a:gd name="connsiteX1" fmla="*/ 400050 w 2038350"/>
              <a:gd name="connsiteY1" fmla="*/ 1190625 h 1190625"/>
              <a:gd name="connsiteX2" fmla="*/ 2038350 w 2038350"/>
              <a:gd name="connsiteY2" fmla="*/ 1190625 h 1190625"/>
              <a:gd name="connsiteX3" fmla="*/ 2038350 w 2038350"/>
              <a:gd name="connsiteY3" fmla="*/ 0 h 1190625"/>
              <a:gd name="connsiteX4" fmla="*/ 0 w 2038350"/>
              <a:gd name="connsiteY4" fmla="*/ 38100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350" h="1190625">
                <a:moveTo>
                  <a:pt x="0" y="38100"/>
                </a:moveTo>
                <a:lnTo>
                  <a:pt x="400050" y="1190625"/>
                </a:lnTo>
                <a:lnTo>
                  <a:pt x="2038350" y="1190625"/>
                </a:lnTo>
                <a:lnTo>
                  <a:pt x="2038350" y="0"/>
                </a:lnTo>
                <a:lnTo>
                  <a:pt x="0" y="38100"/>
                </a:lnTo>
                <a:close/>
              </a:path>
            </a:pathLst>
          </a:custGeom>
          <a:solidFill>
            <a:srgbClr val="057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18" name="Vrije vorm 17"/>
          <p:cNvSpPr/>
          <p:nvPr/>
        </p:nvSpPr>
        <p:spPr>
          <a:xfrm>
            <a:off x="371475" y="5529263"/>
            <a:ext cx="8783638" cy="477837"/>
          </a:xfrm>
          <a:custGeom>
            <a:avLst/>
            <a:gdLst>
              <a:gd name="connsiteX0" fmla="*/ 85060 w 8782493"/>
              <a:gd name="connsiteY0" fmla="*/ 478465 h 478465"/>
              <a:gd name="connsiteX1" fmla="*/ 8782493 w 8782493"/>
              <a:gd name="connsiteY1" fmla="*/ 233917 h 478465"/>
              <a:gd name="connsiteX2" fmla="*/ 8782493 w 8782493"/>
              <a:gd name="connsiteY2" fmla="*/ 0 h 478465"/>
              <a:gd name="connsiteX3" fmla="*/ 0 w 8782493"/>
              <a:gd name="connsiteY3" fmla="*/ 0 h 478465"/>
              <a:gd name="connsiteX4" fmla="*/ 85060 w 8782493"/>
              <a:gd name="connsiteY4" fmla="*/ 478465 h 478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2493" h="478465">
                <a:moveTo>
                  <a:pt x="85060" y="478465"/>
                </a:moveTo>
                <a:lnTo>
                  <a:pt x="8782493" y="233917"/>
                </a:lnTo>
                <a:lnTo>
                  <a:pt x="8782493" y="0"/>
                </a:lnTo>
                <a:lnTo>
                  <a:pt x="0" y="0"/>
                </a:lnTo>
                <a:lnTo>
                  <a:pt x="85060" y="4784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19" name="Afbeelding 10"/>
          <p:cNvPicPr>
            <a:picLocks noChangeAspect="1"/>
          </p:cNvPicPr>
          <p:nvPr/>
        </p:nvPicPr>
        <p:blipFill>
          <a:blip r:embed="rId2">
            <a:extLst>
              <a:ext uri="{28A0092B-C50C-407E-A947-70E740481C1C}">
                <a14:useLocalDpi xmlns:a14="http://schemas.microsoft.com/office/drawing/2010/main" val="0"/>
              </a:ext>
            </a:extLst>
          </a:blip>
          <a:srcRect t="89304" r="94534"/>
          <a:stretch>
            <a:fillRect/>
          </a:stretch>
        </p:blipFill>
        <p:spPr bwMode="auto">
          <a:xfrm>
            <a:off x="0" y="6124575"/>
            <a:ext cx="5000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fbeelding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0175" y="6127750"/>
            <a:ext cx="11699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1"/>
                </a:solidFill>
              </a:defRPr>
            </a:lvl1pPr>
          </a:lstStyle>
          <a:p>
            <a:r>
              <a:rPr lang="nl-NL" smtClean="0"/>
              <a:t>Klik om de stijl te bewerken</a:t>
            </a:r>
            <a:endParaRPr lang="en-US" dirty="0"/>
          </a:p>
        </p:txBody>
      </p:sp>
      <p:sp>
        <p:nvSpPr>
          <p:cNvPr id="8" name="Tijdelijke aanduiding voor afbeelding 7"/>
          <p:cNvSpPr>
            <a:spLocks noGrp="1"/>
          </p:cNvSpPr>
          <p:nvPr>
            <p:ph type="pic" sz="quarter" idx="10"/>
          </p:nvPr>
        </p:nvSpPr>
        <p:spPr>
          <a:xfrm>
            <a:off x="1083994" y="2658623"/>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9" name="Tijdelijke aanduiding voor afbeelding 7"/>
          <p:cNvSpPr>
            <a:spLocks noGrp="1"/>
          </p:cNvSpPr>
          <p:nvPr>
            <p:ph type="pic" sz="quarter" idx="11"/>
          </p:nvPr>
        </p:nvSpPr>
        <p:spPr>
          <a:xfrm>
            <a:off x="2868239" y="2660400"/>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0" name="Tijdelijke aanduiding voor afbeelding 7"/>
          <p:cNvSpPr>
            <a:spLocks noGrp="1"/>
          </p:cNvSpPr>
          <p:nvPr>
            <p:ph type="pic" sz="quarter" idx="12"/>
          </p:nvPr>
        </p:nvSpPr>
        <p:spPr>
          <a:xfrm>
            <a:off x="4697047" y="2660400"/>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1" name="Tijdelijke aanduiding voor afbeelding 7"/>
          <p:cNvSpPr>
            <a:spLocks noGrp="1"/>
          </p:cNvSpPr>
          <p:nvPr>
            <p:ph type="pic" sz="quarter" idx="13"/>
          </p:nvPr>
        </p:nvSpPr>
        <p:spPr>
          <a:xfrm>
            <a:off x="6455507" y="2660400"/>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2" name="Tijdelijke aanduiding voor afbeelding 7"/>
          <p:cNvSpPr>
            <a:spLocks noGrp="1"/>
          </p:cNvSpPr>
          <p:nvPr>
            <p:ph type="pic" sz="quarter" idx="14"/>
          </p:nvPr>
        </p:nvSpPr>
        <p:spPr>
          <a:xfrm>
            <a:off x="1095717" y="3964574"/>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3" name="Tijdelijke aanduiding voor afbeelding 7"/>
          <p:cNvSpPr>
            <a:spLocks noGrp="1"/>
          </p:cNvSpPr>
          <p:nvPr>
            <p:ph type="pic" sz="quarter" idx="15"/>
          </p:nvPr>
        </p:nvSpPr>
        <p:spPr>
          <a:xfrm>
            <a:off x="2854179" y="3964573"/>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4" name="Tijdelijke aanduiding voor afbeelding 7"/>
          <p:cNvSpPr>
            <a:spLocks noGrp="1"/>
          </p:cNvSpPr>
          <p:nvPr>
            <p:ph type="pic" sz="quarter" idx="16"/>
          </p:nvPr>
        </p:nvSpPr>
        <p:spPr>
          <a:xfrm>
            <a:off x="4682979" y="3963600"/>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
        <p:nvSpPr>
          <p:cNvPr id="15" name="Tijdelijke aanduiding voor afbeelding 7"/>
          <p:cNvSpPr>
            <a:spLocks noGrp="1"/>
          </p:cNvSpPr>
          <p:nvPr>
            <p:ph type="pic" sz="quarter" idx="17"/>
          </p:nvPr>
        </p:nvSpPr>
        <p:spPr>
          <a:xfrm>
            <a:off x="6469575" y="3964574"/>
            <a:ext cx="1560513" cy="773112"/>
          </a:xfrm>
        </p:spPr>
        <p:txBody>
          <a:bodyPr rtlCol="0" anchor="ctr">
            <a:noAutofit/>
          </a:bodyPr>
          <a:lstStyle>
            <a:lvl1pPr algn="ctr">
              <a:defRPr sz="800" cap="all" baseline="0">
                <a:solidFill>
                  <a:schemeClr val="accent1"/>
                </a:solidFill>
              </a:defRPr>
            </a:lvl1pPr>
          </a:lstStyle>
          <a:p>
            <a:pPr lvl="0"/>
            <a:r>
              <a:rPr lang="nl-NL" noProof="0" smtClean="0"/>
              <a:t>Klik op het pictogram als u een afbeelding wilt toevoegen</a:t>
            </a:r>
            <a:endParaRPr lang="nl-BE" noProof="0" dirty="0"/>
          </a:p>
        </p:txBody>
      </p:sp>
    </p:spTree>
    <p:extLst>
      <p:ext uri="{BB962C8B-B14F-4D97-AF65-F5344CB8AC3E}">
        <p14:creationId xmlns:p14="http://schemas.microsoft.com/office/powerpoint/2010/main" val="296783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2EA8F2CE-EDDB-4CA2-83D1-A90E6A6D22B6}" type="slidenum">
              <a:rPr lang="nl-NL" altLang="nl-NL"/>
              <a:pPr>
                <a:defRPr/>
              </a:pPr>
              <a:t>‹nr.›</a:t>
            </a:fld>
            <a:endParaRPr lang="nl-NL" altLang="nl-NL"/>
          </a:p>
        </p:txBody>
      </p:sp>
    </p:spTree>
    <p:extLst>
      <p:ext uri="{BB962C8B-B14F-4D97-AF65-F5344CB8AC3E}">
        <p14:creationId xmlns:p14="http://schemas.microsoft.com/office/powerpoint/2010/main" val="160077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9B171EC-2450-4536-80B2-A193A291C996}" type="slidenum">
              <a:rPr lang="nl-NL"/>
              <a:pPr>
                <a:defRPr/>
              </a:pPr>
              <a:t>‹nr.›</a:t>
            </a:fld>
            <a:endParaRPr lang="nl-NL"/>
          </a:p>
        </p:txBody>
      </p:sp>
    </p:spTree>
    <p:extLst>
      <p:ext uri="{BB962C8B-B14F-4D97-AF65-F5344CB8AC3E}">
        <p14:creationId xmlns:p14="http://schemas.microsoft.com/office/powerpoint/2010/main" val="246029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69963" y="858838"/>
            <a:ext cx="57832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BE" smtClean="0"/>
              <a:t>Hier komt een grote titel</a:t>
            </a:r>
            <a:endParaRPr lang="en-US" altLang="nl-BE" smtClean="0"/>
          </a:p>
        </p:txBody>
      </p:sp>
      <p:sp>
        <p:nvSpPr>
          <p:cNvPr id="1027" name="Text Placeholder 2"/>
          <p:cNvSpPr>
            <a:spLocks noGrp="1"/>
          </p:cNvSpPr>
          <p:nvPr>
            <p:ph type="body" idx="1"/>
          </p:nvPr>
        </p:nvSpPr>
        <p:spPr bwMode="auto">
          <a:xfrm>
            <a:off x="984250" y="2884488"/>
            <a:ext cx="75311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BE" smtClean="0"/>
              <a:t>Klik om de modelstijlen te bewerken</a:t>
            </a:r>
          </a:p>
          <a:p>
            <a:pPr lvl="1"/>
            <a:r>
              <a:rPr lang="nl-NL" altLang="nl-BE" smtClean="0"/>
              <a:t>Tweede niveau</a:t>
            </a:r>
          </a:p>
          <a:p>
            <a:pPr lvl="2"/>
            <a:r>
              <a:rPr lang="nl-NL" altLang="nl-BE" smtClean="0"/>
              <a:t>Derde niveau</a:t>
            </a:r>
          </a:p>
          <a:p>
            <a:pPr lvl="3"/>
            <a:r>
              <a:rPr lang="nl-NL" altLang="nl-BE" smtClean="0"/>
              <a:t>Vierde niveau</a:t>
            </a:r>
          </a:p>
          <a:p>
            <a:pPr lvl="4"/>
            <a:endParaRPr lang="nl-NL" altLang="nl-BE" smtClean="0"/>
          </a:p>
          <a:p>
            <a:pPr lvl="3"/>
            <a:endParaRPr lang="nl-NL" altLang="nl-BE" smtClean="0"/>
          </a:p>
        </p:txBody>
      </p:sp>
      <p:sp>
        <p:nvSpPr>
          <p:cNvPr id="4" name="Date Placeholder 3"/>
          <p:cNvSpPr>
            <a:spLocks noGrp="1"/>
          </p:cNvSpPr>
          <p:nvPr>
            <p:ph type="dt" sz="half" idx="2"/>
          </p:nvPr>
        </p:nvSpPr>
        <p:spPr>
          <a:xfrm>
            <a:off x="993775" y="6327775"/>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nl-BE"/>
          </a:p>
        </p:txBody>
      </p:sp>
      <p:sp>
        <p:nvSpPr>
          <p:cNvPr id="5" name="Footer Placeholder 4"/>
          <p:cNvSpPr>
            <a:spLocks noGrp="1"/>
          </p:cNvSpPr>
          <p:nvPr>
            <p:ph type="ftr" sz="quarter" idx="3"/>
          </p:nvPr>
        </p:nvSpPr>
        <p:spPr>
          <a:xfrm>
            <a:off x="969963" y="293688"/>
            <a:ext cx="5749925" cy="365125"/>
          </a:xfrm>
          <a:prstGeom prst="rect">
            <a:avLst/>
          </a:prstGeom>
        </p:spPr>
        <p:txBody>
          <a:bodyPr vert="horz" lIns="91440" tIns="45720" rIns="91440" bIns="45720" rtlCol="0" anchor="ctr"/>
          <a:lstStyle>
            <a:lvl1pPr algn="r" eaLnBrk="1" fontAlgn="auto" hangingPunct="1">
              <a:spcBef>
                <a:spcPts val="0"/>
              </a:spcBef>
              <a:spcAft>
                <a:spcPts val="0"/>
              </a:spcAft>
              <a:defRPr sz="1400" b="1" dirty="0" smtClean="0">
                <a:solidFill>
                  <a:schemeClr val="accent1"/>
                </a:solidFill>
                <a:latin typeface="+mn-lt"/>
              </a:defRPr>
            </a:lvl1pPr>
          </a:lstStyle>
          <a:p>
            <a:pPr>
              <a:defRPr/>
            </a:pPr>
            <a:r>
              <a:rPr lang="nl-BE"/>
              <a:t>Hoofdstuk</a:t>
            </a:r>
            <a:r>
              <a:rPr lang="nl-BE">
                <a:solidFill>
                  <a:srgbClr val="163767"/>
                </a:solidFill>
              </a:rPr>
              <a:t> Titel</a:t>
            </a:r>
          </a:p>
        </p:txBody>
      </p:sp>
      <p:sp>
        <p:nvSpPr>
          <p:cNvPr id="6" name="Slide Number Placeholder 5"/>
          <p:cNvSpPr>
            <a:spLocks noGrp="1"/>
          </p:cNvSpPr>
          <p:nvPr>
            <p:ph type="sldNum" sz="quarter" idx="4"/>
          </p:nvPr>
        </p:nvSpPr>
        <p:spPr>
          <a:xfrm>
            <a:off x="8721725" y="279400"/>
            <a:ext cx="323850" cy="339725"/>
          </a:xfrm>
          <a:prstGeom prst="rect">
            <a:avLst/>
          </a:prstGeom>
        </p:spPr>
        <p:txBody>
          <a:bodyPr vert="horz" wrap="square" lIns="0" tIns="0" rIns="0" bIns="0" numCol="1" anchor="ctr" anchorCtr="0" compatLnSpc="1">
            <a:prstTxWarp prst="textNoShape">
              <a:avLst/>
            </a:prstTxWarp>
          </a:bodyPr>
          <a:lstStyle>
            <a:lvl1pPr algn="r" eaLnBrk="1" hangingPunct="1">
              <a:defRPr sz="1000">
                <a:solidFill>
                  <a:schemeClr val="accent2"/>
                </a:solidFill>
              </a:defRPr>
            </a:lvl1pPr>
          </a:lstStyle>
          <a:p>
            <a:fld id="{77A6BC80-926A-413D-8E34-6E44EEB8C610}" type="slidenum">
              <a:rPr lang="nl-BE" altLang="nl-BE"/>
              <a:pPr/>
              <a:t>‹nr.›</a:t>
            </a:fld>
            <a:endParaRPr lang="nl-BE" altLang="nl-BE"/>
          </a:p>
        </p:txBody>
      </p:sp>
      <p:pic>
        <p:nvPicPr>
          <p:cNvPr id="1031" name="Afbeelding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18363" y="368300"/>
            <a:ext cx="11699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1" r:id="rId8"/>
    <p:sldLayoutId id="2147483703" r:id="rId9"/>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kern="1200">
          <a:solidFill>
            <a:schemeClr val="accent1"/>
          </a:solidFill>
          <a:latin typeface="+mn-lt"/>
          <a:ea typeface="+mj-ea"/>
          <a:cs typeface="+mj-cs"/>
        </a:defRPr>
      </a:lvl1pPr>
      <a:lvl2pPr algn="l" rtl="0" eaLnBrk="1" fontAlgn="base" hangingPunct="1">
        <a:lnSpc>
          <a:spcPct val="90000"/>
        </a:lnSpc>
        <a:spcBef>
          <a:spcPct val="0"/>
        </a:spcBef>
        <a:spcAft>
          <a:spcPct val="0"/>
        </a:spcAft>
        <a:defRPr sz="3200">
          <a:solidFill>
            <a:schemeClr val="accent1"/>
          </a:solidFill>
          <a:latin typeface="Calibri" pitchFamily="34" charset="0"/>
        </a:defRPr>
      </a:lvl2pPr>
      <a:lvl3pPr algn="l" rtl="0" eaLnBrk="1" fontAlgn="base" hangingPunct="1">
        <a:lnSpc>
          <a:spcPct val="90000"/>
        </a:lnSpc>
        <a:spcBef>
          <a:spcPct val="0"/>
        </a:spcBef>
        <a:spcAft>
          <a:spcPct val="0"/>
        </a:spcAft>
        <a:defRPr sz="3200">
          <a:solidFill>
            <a:schemeClr val="accent1"/>
          </a:solidFill>
          <a:latin typeface="Calibri" pitchFamily="34" charset="0"/>
        </a:defRPr>
      </a:lvl3pPr>
      <a:lvl4pPr algn="l" rtl="0" eaLnBrk="1" fontAlgn="base" hangingPunct="1">
        <a:lnSpc>
          <a:spcPct val="90000"/>
        </a:lnSpc>
        <a:spcBef>
          <a:spcPct val="0"/>
        </a:spcBef>
        <a:spcAft>
          <a:spcPct val="0"/>
        </a:spcAft>
        <a:defRPr sz="3200">
          <a:solidFill>
            <a:schemeClr val="accent1"/>
          </a:solidFill>
          <a:latin typeface="Calibri" pitchFamily="34" charset="0"/>
        </a:defRPr>
      </a:lvl4pPr>
      <a:lvl5pPr algn="l" rtl="0" eaLnBrk="1" fontAlgn="base" hangingPunct="1">
        <a:lnSpc>
          <a:spcPct val="90000"/>
        </a:lnSpc>
        <a:spcBef>
          <a:spcPct val="0"/>
        </a:spcBef>
        <a:spcAft>
          <a:spcPct val="0"/>
        </a:spcAft>
        <a:defRPr sz="3200">
          <a:solidFill>
            <a:schemeClr val="accent1"/>
          </a:solidFill>
          <a:latin typeface="Calibri" pitchFamily="34" charset="0"/>
        </a:defRPr>
      </a:lvl5pPr>
      <a:lvl6pPr marL="457200" algn="l" rtl="0" eaLnBrk="1" fontAlgn="base" hangingPunct="1">
        <a:lnSpc>
          <a:spcPct val="90000"/>
        </a:lnSpc>
        <a:spcBef>
          <a:spcPct val="0"/>
        </a:spcBef>
        <a:spcAft>
          <a:spcPct val="0"/>
        </a:spcAft>
        <a:defRPr sz="3200">
          <a:solidFill>
            <a:schemeClr val="accent1"/>
          </a:solidFill>
          <a:latin typeface="Calibri" pitchFamily="34" charset="0"/>
        </a:defRPr>
      </a:lvl6pPr>
      <a:lvl7pPr marL="914400" algn="l" rtl="0" eaLnBrk="1" fontAlgn="base" hangingPunct="1">
        <a:lnSpc>
          <a:spcPct val="90000"/>
        </a:lnSpc>
        <a:spcBef>
          <a:spcPct val="0"/>
        </a:spcBef>
        <a:spcAft>
          <a:spcPct val="0"/>
        </a:spcAft>
        <a:defRPr sz="3200">
          <a:solidFill>
            <a:schemeClr val="accent1"/>
          </a:solidFill>
          <a:latin typeface="Calibri" pitchFamily="34" charset="0"/>
        </a:defRPr>
      </a:lvl7pPr>
      <a:lvl8pPr marL="1371600" algn="l" rtl="0" eaLnBrk="1" fontAlgn="base" hangingPunct="1">
        <a:lnSpc>
          <a:spcPct val="90000"/>
        </a:lnSpc>
        <a:spcBef>
          <a:spcPct val="0"/>
        </a:spcBef>
        <a:spcAft>
          <a:spcPct val="0"/>
        </a:spcAft>
        <a:defRPr sz="3200">
          <a:solidFill>
            <a:schemeClr val="accent1"/>
          </a:solidFill>
          <a:latin typeface="Calibri" pitchFamily="34" charset="0"/>
        </a:defRPr>
      </a:lvl8pPr>
      <a:lvl9pPr marL="1828800" algn="l" rtl="0" eaLnBrk="1" fontAlgn="base" hangingPunct="1">
        <a:lnSpc>
          <a:spcPct val="90000"/>
        </a:lnSpc>
        <a:spcBef>
          <a:spcPct val="0"/>
        </a:spcBef>
        <a:spcAft>
          <a:spcPct val="0"/>
        </a:spcAft>
        <a:defRPr sz="3200">
          <a:solidFill>
            <a:schemeClr val="accent1"/>
          </a:solidFill>
          <a:latin typeface="Calibri" pitchFamily="34" charset="0"/>
        </a:defRPr>
      </a:lvl9pPr>
    </p:titleStyle>
    <p:bodyStyle>
      <a:lvl1pPr algn="l" rtl="0" eaLnBrk="1" fontAlgn="base" hangingPunct="1">
        <a:spcBef>
          <a:spcPts val="1000"/>
        </a:spcBef>
        <a:spcAft>
          <a:spcPct val="0"/>
        </a:spcAft>
        <a:buFont typeface="Arial" pitchFamily="34" charset="0"/>
        <a:defRPr kern="1200">
          <a:solidFill>
            <a:schemeClr val="tx1"/>
          </a:solidFill>
          <a:latin typeface="+mn-lt"/>
          <a:ea typeface="+mn-ea"/>
          <a:cs typeface="+mn-cs"/>
        </a:defRPr>
      </a:lvl1pPr>
      <a:lvl2pPr indent="-179388" algn="l" rtl="0" eaLnBrk="1" fontAlgn="base" hangingPunct="1">
        <a:lnSpc>
          <a:spcPts val="2163"/>
        </a:lnSpc>
        <a:spcBef>
          <a:spcPts val="500"/>
        </a:spcBef>
        <a:spcAft>
          <a:spcPts val="1200"/>
        </a:spcAft>
        <a:buFont typeface="Arial" pitchFamily="34" charset="0"/>
        <a:buChar char="•"/>
        <a:defRPr kern="1200">
          <a:solidFill>
            <a:schemeClr val="tx1"/>
          </a:solidFill>
          <a:latin typeface="+mn-lt"/>
          <a:ea typeface="+mn-ea"/>
          <a:cs typeface="+mn-cs"/>
        </a:defRPr>
      </a:lvl2pPr>
      <a:lvl3pPr marL="179388" algn="l" rtl="0" eaLnBrk="1" fontAlgn="base" hangingPunct="1">
        <a:lnSpc>
          <a:spcPct val="90000"/>
        </a:lnSpc>
        <a:spcBef>
          <a:spcPct val="0"/>
        </a:spcBef>
        <a:spcAft>
          <a:spcPct val="0"/>
        </a:spcAft>
        <a:defRPr kern="1200">
          <a:solidFill>
            <a:schemeClr val="tx1"/>
          </a:solidFill>
          <a:latin typeface="+mn-lt"/>
          <a:ea typeface="+mn-ea"/>
          <a:cs typeface="+mn-cs"/>
        </a:defRPr>
      </a:lvl3pPr>
      <a:lvl4pPr algn="l" rtl="0" eaLnBrk="1" fontAlgn="base" hangingPunct="1">
        <a:lnSpc>
          <a:spcPct val="90000"/>
        </a:lnSpc>
        <a:spcBef>
          <a:spcPct val="0"/>
        </a:spcBef>
        <a:spcAft>
          <a:spcPct val="0"/>
        </a:spcAft>
        <a:buClr>
          <a:srgbClr val="0076B1"/>
        </a:buClr>
        <a:buFont typeface="Arial" pitchFamily="34" charset="0"/>
        <a:defRPr sz="3600" kern="1200">
          <a:solidFill>
            <a:schemeClr val="accent2"/>
          </a:solidFill>
          <a:latin typeface="+mn-lt"/>
          <a:ea typeface="+mn-ea"/>
          <a:cs typeface="+mn-cs"/>
        </a:defRPr>
      </a:lvl4pPr>
      <a:lvl5pPr marL="203200" algn="l" rtl="0" eaLnBrk="1" fontAlgn="base" hangingPunct="1">
        <a:lnSpc>
          <a:spcPct val="90000"/>
        </a:lnSpc>
        <a:spcBef>
          <a:spcPts val="500"/>
        </a:spcBef>
        <a:spcAft>
          <a:spcPct val="0"/>
        </a:spcAf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993775" y="5808663"/>
            <a:ext cx="78867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BE" smtClean="0"/>
              <a:t>Hoofdstuktitel</a:t>
            </a:r>
            <a:endParaRPr lang="nl-BE" altLang="nl-BE" smtClean="0"/>
          </a:p>
        </p:txBody>
      </p:sp>
      <p:sp>
        <p:nvSpPr>
          <p:cNvPr id="9" name="Slide Number Placeholder 5"/>
          <p:cNvSpPr>
            <a:spLocks noGrp="1"/>
          </p:cNvSpPr>
          <p:nvPr>
            <p:ph type="sldNum" sz="quarter" idx="4"/>
          </p:nvPr>
        </p:nvSpPr>
        <p:spPr>
          <a:xfrm>
            <a:off x="8721725" y="279400"/>
            <a:ext cx="323850" cy="339725"/>
          </a:xfrm>
          <a:prstGeom prst="rect">
            <a:avLst/>
          </a:prstGeom>
        </p:spPr>
        <p:txBody>
          <a:bodyPr vert="horz" wrap="square" lIns="0" tIns="0" rIns="0" bIns="0" numCol="1" anchor="ctr" anchorCtr="0" compatLnSpc="1">
            <a:prstTxWarp prst="textNoShape">
              <a:avLst/>
            </a:prstTxWarp>
          </a:bodyPr>
          <a:lstStyle>
            <a:lvl1pPr algn="r" eaLnBrk="1" hangingPunct="1">
              <a:defRPr sz="1000">
                <a:solidFill>
                  <a:schemeClr val="accent1"/>
                </a:solidFill>
              </a:defRPr>
            </a:lvl1pPr>
          </a:lstStyle>
          <a:p>
            <a:fld id="{A780ACF9-967A-490F-962E-F619E69BEE1B}" type="slidenum">
              <a:rPr lang="nl-BE" altLang="nl-BE"/>
              <a:pPr/>
              <a:t>‹nr.›</a:t>
            </a:fld>
            <a:endParaRPr lang="nl-BE" altLang="nl-B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Lst>
  <p:timing>
    <p:tnLst>
      <p:par>
        <p:cTn id="1" dur="indefinite" restart="never" nodeType="tmRoot"/>
      </p:par>
    </p:tnLst>
  </p:timing>
  <p:hf hdr="0" dt="0"/>
  <p:txStyles>
    <p:titleStyle>
      <a:lvl1pPr marL="539750" indent="-539750" algn="l" rtl="0" fontAlgn="base">
        <a:lnSpc>
          <a:spcPct val="90000"/>
        </a:lnSpc>
        <a:spcBef>
          <a:spcPct val="0"/>
        </a:spcBef>
        <a:spcAft>
          <a:spcPct val="0"/>
        </a:spcAft>
        <a:buFont typeface="Calibri Light" pitchFamily="34" charset="0"/>
        <a:buAutoNum type="arabicPeriod"/>
        <a:defRPr sz="4400" kern="1200">
          <a:solidFill>
            <a:schemeClr val="bg1"/>
          </a:solidFill>
          <a:latin typeface="+mn-lt"/>
          <a:ea typeface="+mj-ea"/>
          <a:cs typeface="+mj-cs"/>
        </a:defRPr>
      </a:lvl1pPr>
      <a:lvl2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2pPr>
      <a:lvl3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3pPr>
      <a:lvl4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4pPr>
      <a:lvl5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5pPr>
      <a:lvl6pPr marL="9969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6pPr>
      <a:lvl7pPr marL="14541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7pPr>
      <a:lvl8pPr marL="19113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8pPr>
      <a:lvl9pPr marL="23685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0"/>
            <a:ext cx="9144000" cy="6134100"/>
          </a:xfrm>
          <a:prstGeom prst="rect">
            <a:avLst/>
          </a:prstGeom>
          <a:solidFill>
            <a:srgbClr val="0F3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6" name="Vrije vorm 5"/>
          <p:cNvSpPr/>
          <p:nvPr/>
        </p:nvSpPr>
        <p:spPr>
          <a:xfrm>
            <a:off x="0" y="4973638"/>
            <a:ext cx="9144000" cy="1884362"/>
          </a:xfrm>
          <a:custGeom>
            <a:avLst/>
            <a:gdLst>
              <a:gd name="connsiteX0" fmla="*/ 0 w 9172136"/>
              <a:gd name="connsiteY0" fmla="*/ 422031 h 1885071"/>
              <a:gd name="connsiteX1" fmla="*/ 0 w 9172136"/>
              <a:gd name="connsiteY1" fmla="*/ 1885071 h 1885071"/>
              <a:gd name="connsiteX2" fmla="*/ 9172136 w 9172136"/>
              <a:gd name="connsiteY2" fmla="*/ 1885071 h 1885071"/>
              <a:gd name="connsiteX3" fmla="*/ 9172136 w 9172136"/>
              <a:gd name="connsiteY3" fmla="*/ 0 h 1885071"/>
              <a:gd name="connsiteX4" fmla="*/ 0 w 9172136"/>
              <a:gd name="connsiteY4" fmla="*/ 422031 h 188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136" h="1885071">
                <a:moveTo>
                  <a:pt x="0" y="422031"/>
                </a:moveTo>
                <a:lnTo>
                  <a:pt x="0" y="1885071"/>
                </a:lnTo>
                <a:lnTo>
                  <a:pt x="9172136" y="1885071"/>
                </a:lnTo>
                <a:lnTo>
                  <a:pt x="9172136" y="0"/>
                </a:lnTo>
                <a:lnTo>
                  <a:pt x="0" y="422031"/>
                </a:lnTo>
                <a:close/>
              </a:path>
            </a:pathLst>
          </a:custGeom>
          <a:solidFill>
            <a:srgbClr val="0576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3076" name="Tijdelijke aanduiding voor titel 1"/>
          <p:cNvSpPr>
            <a:spLocks noGrp="1"/>
          </p:cNvSpPr>
          <p:nvPr>
            <p:ph type="title"/>
          </p:nvPr>
        </p:nvSpPr>
        <p:spPr bwMode="auto">
          <a:xfrm>
            <a:off x="628650" y="2489200"/>
            <a:ext cx="7886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BE" smtClean="0"/>
              <a:t>Bedankt</a:t>
            </a:r>
            <a:endParaRPr lang="nl-BE" altLang="nl-BE" smtClean="0"/>
          </a:p>
        </p:txBody>
      </p:sp>
      <p:pic>
        <p:nvPicPr>
          <p:cNvPr id="3077" name="Afbeelding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738" y="5676900"/>
            <a:ext cx="18986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dt="0"/>
  <p:txStyles>
    <p:titleStyle>
      <a:lvl1pPr algn="ctr" rtl="0" fontAlgn="base">
        <a:lnSpc>
          <a:spcPct val="90000"/>
        </a:lnSpc>
        <a:spcBef>
          <a:spcPct val="0"/>
        </a:spcBef>
        <a:spcAft>
          <a:spcPct val="0"/>
        </a:spcAft>
        <a:buFont typeface="+mj-lt"/>
        <a:defRPr sz="6600" kern="1200">
          <a:solidFill>
            <a:schemeClr val="bg1"/>
          </a:solidFill>
          <a:latin typeface="+mn-lt"/>
          <a:ea typeface="+mj-ea"/>
          <a:cs typeface="+mj-cs"/>
        </a:defRPr>
      </a:lvl1pPr>
      <a:lvl2pPr algn="ctr" rtl="0" fontAlgn="base">
        <a:lnSpc>
          <a:spcPct val="90000"/>
        </a:lnSpc>
        <a:spcBef>
          <a:spcPct val="0"/>
        </a:spcBef>
        <a:spcAft>
          <a:spcPct val="0"/>
        </a:spcAft>
        <a:buFont typeface="+mj-lt"/>
        <a:defRPr sz="6600">
          <a:solidFill>
            <a:schemeClr val="bg1"/>
          </a:solidFill>
          <a:latin typeface="Calibri" pitchFamily="34" charset="0"/>
        </a:defRPr>
      </a:lvl2pPr>
      <a:lvl3pPr algn="ctr" rtl="0" fontAlgn="base">
        <a:lnSpc>
          <a:spcPct val="90000"/>
        </a:lnSpc>
        <a:spcBef>
          <a:spcPct val="0"/>
        </a:spcBef>
        <a:spcAft>
          <a:spcPct val="0"/>
        </a:spcAft>
        <a:buFont typeface="+mj-lt"/>
        <a:defRPr sz="6600">
          <a:solidFill>
            <a:schemeClr val="bg1"/>
          </a:solidFill>
          <a:latin typeface="Calibri" pitchFamily="34" charset="0"/>
        </a:defRPr>
      </a:lvl3pPr>
      <a:lvl4pPr algn="ctr" rtl="0" fontAlgn="base">
        <a:lnSpc>
          <a:spcPct val="90000"/>
        </a:lnSpc>
        <a:spcBef>
          <a:spcPct val="0"/>
        </a:spcBef>
        <a:spcAft>
          <a:spcPct val="0"/>
        </a:spcAft>
        <a:buFont typeface="+mj-lt"/>
        <a:defRPr sz="6600">
          <a:solidFill>
            <a:schemeClr val="bg1"/>
          </a:solidFill>
          <a:latin typeface="Calibri" pitchFamily="34" charset="0"/>
        </a:defRPr>
      </a:lvl4pPr>
      <a:lvl5pPr algn="ctr" rtl="0" fontAlgn="base">
        <a:lnSpc>
          <a:spcPct val="90000"/>
        </a:lnSpc>
        <a:spcBef>
          <a:spcPct val="0"/>
        </a:spcBef>
        <a:spcAft>
          <a:spcPct val="0"/>
        </a:spcAft>
        <a:buFont typeface="+mj-lt"/>
        <a:defRPr sz="6600">
          <a:solidFill>
            <a:schemeClr val="bg1"/>
          </a:solidFill>
          <a:latin typeface="Calibri" pitchFamily="34" charset="0"/>
        </a:defRPr>
      </a:lvl5pPr>
      <a:lvl6pPr marL="457200" algn="ctr" rtl="0" fontAlgn="base">
        <a:lnSpc>
          <a:spcPct val="90000"/>
        </a:lnSpc>
        <a:spcBef>
          <a:spcPct val="0"/>
        </a:spcBef>
        <a:spcAft>
          <a:spcPct val="0"/>
        </a:spcAft>
        <a:buFont typeface="+mj-lt"/>
        <a:defRPr sz="6600">
          <a:solidFill>
            <a:schemeClr val="bg1"/>
          </a:solidFill>
          <a:latin typeface="Calibri" pitchFamily="34" charset="0"/>
        </a:defRPr>
      </a:lvl6pPr>
      <a:lvl7pPr marL="914400" algn="ctr" rtl="0" fontAlgn="base">
        <a:lnSpc>
          <a:spcPct val="90000"/>
        </a:lnSpc>
        <a:spcBef>
          <a:spcPct val="0"/>
        </a:spcBef>
        <a:spcAft>
          <a:spcPct val="0"/>
        </a:spcAft>
        <a:buFont typeface="+mj-lt"/>
        <a:defRPr sz="6600">
          <a:solidFill>
            <a:schemeClr val="bg1"/>
          </a:solidFill>
          <a:latin typeface="Calibri" pitchFamily="34" charset="0"/>
        </a:defRPr>
      </a:lvl7pPr>
      <a:lvl8pPr marL="1371600" algn="ctr" rtl="0" fontAlgn="base">
        <a:lnSpc>
          <a:spcPct val="90000"/>
        </a:lnSpc>
        <a:spcBef>
          <a:spcPct val="0"/>
        </a:spcBef>
        <a:spcAft>
          <a:spcPct val="0"/>
        </a:spcAft>
        <a:buFont typeface="+mj-lt"/>
        <a:defRPr sz="6600">
          <a:solidFill>
            <a:schemeClr val="bg1"/>
          </a:solidFill>
          <a:latin typeface="Calibri" pitchFamily="34" charset="0"/>
        </a:defRPr>
      </a:lvl8pPr>
      <a:lvl9pPr marL="1828800" algn="ctr" rtl="0" fontAlgn="base">
        <a:lnSpc>
          <a:spcPct val="90000"/>
        </a:lnSpc>
        <a:spcBef>
          <a:spcPct val="0"/>
        </a:spcBef>
        <a:spcAft>
          <a:spcPct val="0"/>
        </a:spcAft>
        <a:buFont typeface="+mj-lt"/>
        <a:defRPr sz="6600">
          <a:solidFill>
            <a:schemeClr val="bg1"/>
          </a:solidFill>
          <a:latin typeface="Calibri"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7"/>
          <p:cNvSpPr>
            <a:spLocks noGrp="1"/>
          </p:cNvSpPr>
          <p:nvPr>
            <p:ph type="ctrTitle"/>
          </p:nvPr>
        </p:nvSpPr>
        <p:spPr>
          <a:xfrm>
            <a:off x="544513" y="4972050"/>
            <a:ext cx="7777162" cy="668338"/>
          </a:xfrm>
        </p:spPr>
        <p:txBody>
          <a:bodyPr/>
          <a:lstStyle/>
          <a:p>
            <a:r>
              <a:rPr lang="nl-BE" altLang="nl-BE" dirty="0" smtClean="0"/>
              <a:t>Agressie door derden</a:t>
            </a:r>
            <a:br>
              <a:rPr lang="nl-BE" altLang="nl-BE" dirty="0" smtClean="0"/>
            </a:br>
            <a:r>
              <a:rPr lang="nl-BE" altLang="nl-BE" dirty="0" smtClean="0"/>
              <a:t>Preventiebeleid</a:t>
            </a:r>
          </a:p>
        </p:txBody>
      </p:sp>
      <p:sp>
        <p:nvSpPr>
          <p:cNvPr id="9" name="Ondertitel 8"/>
          <p:cNvSpPr>
            <a:spLocks noGrp="1"/>
          </p:cNvSpPr>
          <p:nvPr>
            <p:ph type="subTitle" idx="1"/>
          </p:nvPr>
        </p:nvSpPr>
        <p:spPr>
          <a:xfrm>
            <a:off x="566738" y="5803900"/>
            <a:ext cx="7775575" cy="225425"/>
          </a:xfrm>
        </p:spPr>
        <p:txBody>
          <a:bodyPr rtlCol="0">
            <a:noAutofit/>
          </a:bodyPr>
          <a:lstStyle/>
          <a:p>
            <a:pPr fontAlgn="auto">
              <a:spcAft>
                <a:spcPts val="0"/>
              </a:spcAft>
              <a:defRPr/>
            </a:pPr>
            <a:r>
              <a:rPr lang="nl-BE" dirty="0" smtClean="0"/>
              <a:t>16 oktober 2014</a:t>
            </a:r>
            <a:endParaRPr lang="nl-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 y="2028825"/>
            <a:ext cx="4475018"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Titel 2"/>
          <p:cNvSpPr>
            <a:spLocks noGrp="1"/>
          </p:cNvSpPr>
          <p:nvPr>
            <p:ph type="title"/>
          </p:nvPr>
        </p:nvSpPr>
        <p:spPr>
          <a:xfrm>
            <a:off x="995363" y="928688"/>
            <a:ext cx="5724525" cy="423862"/>
          </a:xfrm>
        </p:spPr>
        <p:txBody>
          <a:bodyPr/>
          <a:lstStyle/>
          <a:p>
            <a:r>
              <a:rPr lang="nl-BE" altLang="nl-BE" dirty="0" smtClean="0"/>
              <a:t>Agressie?</a:t>
            </a:r>
          </a:p>
        </p:txBody>
      </p:sp>
      <p:sp>
        <p:nvSpPr>
          <p:cNvPr id="16388" name="Tijdelijke aanduiding voor inhoud 4"/>
          <p:cNvSpPr>
            <a:spLocks noGrp="1"/>
          </p:cNvSpPr>
          <p:nvPr>
            <p:ph sz="half" idx="2"/>
          </p:nvPr>
        </p:nvSpPr>
        <p:spPr>
          <a:xfrm>
            <a:off x="3086100" y="1901825"/>
            <a:ext cx="5486400" cy="3263900"/>
          </a:xfrm>
        </p:spPr>
        <p:txBody>
          <a:bodyPr/>
          <a:lstStyle/>
          <a:p>
            <a:pPr marL="342900" indent="-342900" eaLnBrk="1" hangingPunct="1">
              <a:buFont typeface="Wingdings" pitchFamily="2" charset="2"/>
              <a:buChar char="§"/>
            </a:pPr>
            <a:r>
              <a:rPr lang="nl-BE" altLang="nl-BE" dirty="0" smtClean="0">
                <a:solidFill>
                  <a:srgbClr val="0576C2"/>
                </a:solidFill>
              </a:rPr>
              <a:t>4800 personeelsleden</a:t>
            </a:r>
          </a:p>
          <a:p>
            <a:pPr marL="342900" indent="-342900" eaLnBrk="1" hangingPunct="1">
              <a:buFont typeface="Wingdings" pitchFamily="2" charset="2"/>
              <a:buChar char="§"/>
            </a:pPr>
            <a:r>
              <a:rPr lang="nl-BE" altLang="nl-BE" dirty="0" smtClean="0">
                <a:solidFill>
                  <a:srgbClr val="0576C2"/>
                </a:solidFill>
              </a:rPr>
              <a:t>215.476 trajecten</a:t>
            </a:r>
          </a:p>
          <a:p>
            <a:pPr marL="800100" lvl="1" indent="-342900">
              <a:buFont typeface="Wingdings" pitchFamily="2" charset="2"/>
              <a:buChar char="§"/>
            </a:pPr>
            <a:r>
              <a:rPr lang="nl-BE" altLang="nl-BE" dirty="0" smtClean="0">
                <a:solidFill>
                  <a:srgbClr val="0576C2"/>
                </a:solidFill>
              </a:rPr>
              <a:t>27.720 ‘light’ trajecten</a:t>
            </a:r>
          </a:p>
          <a:p>
            <a:pPr marL="800100" lvl="1" indent="-342900">
              <a:buFont typeface="Wingdings" pitchFamily="2" charset="2"/>
              <a:buChar char="§"/>
            </a:pPr>
            <a:r>
              <a:rPr lang="nl-BE" altLang="nl-BE" dirty="0" smtClean="0">
                <a:solidFill>
                  <a:srgbClr val="0576C2"/>
                </a:solidFill>
              </a:rPr>
              <a:t>187.756 </a:t>
            </a:r>
            <a:r>
              <a:rPr lang="nl-BE" altLang="nl-BE" dirty="0">
                <a:solidFill>
                  <a:srgbClr val="0576C2"/>
                </a:solidFill>
              </a:rPr>
              <a:t>begeleidingstrajecten</a:t>
            </a:r>
          </a:p>
          <a:p>
            <a:pPr marL="0" indent="0">
              <a:buNone/>
            </a:pPr>
            <a:endParaRPr lang="nl-BE" altLang="nl-BE" dirty="0" smtClean="0">
              <a:solidFill>
                <a:srgbClr val="0576C2"/>
              </a:solidFill>
            </a:endParaRPr>
          </a:p>
          <a:p>
            <a:pPr marL="0" indent="0">
              <a:buNone/>
            </a:pPr>
            <a:r>
              <a:rPr lang="nl-BE" altLang="nl-BE" dirty="0" smtClean="0">
                <a:solidFill>
                  <a:srgbClr val="0576C2"/>
                </a:solidFill>
              </a:rPr>
              <a:t>Hoeveel gevallen van agressie waren er volgens jullie in 2013?</a:t>
            </a:r>
          </a:p>
        </p:txBody>
      </p:sp>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C89E329-6FC1-4381-A950-0E935B5168EB}" type="slidenum">
              <a:rPr lang="nl-BE" altLang="nl-BE">
                <a:solidFill>
                  <a:schemeClr val="accent2"/>
                </a:solidFill>
              </a:rPr>
              <a:pPr/>
              <a:t>10</a:t>
            </a:fld>
            <a:endParaRPr lang="nl-BE" altLang="nl-BE">
              <a:solidFill>
                <a:schemeClr val="accent2"/>
              </a:solidFill>
            </a:endParaRPr>
          </a:p>
        </p:txBody>
      </p:sp>
      <p:sp>
        <p:nvSpPr>
          <p:cNvPr id="2" name="AutoShape 2" descr="data:image/jpeg;base64,/9j/4AAQSkZJRgABAQAAAQABAAD/2wCEAAkGBxQHBhUTERAREBAVGBMaFRgXFx8fGhUfGh0iFxgdGR8aHykiJB8lIh4VITEhJiktLy46GCIzODosOykvLjcBCgoKDQ0NGhAPGjciHyU3Mjc3Mjc3ODcuNzc4NzcxLTA0MDQwNDcvODc3LDIrNzc4NDU4MTc3LTgzNzcwNzcyMv/AABEIAI8A0AMBIgACEQEDEQH/xAAbAAEBAAMBAQEAAAAAAAAAAAAABQQGBwMCAf/EADsQAAIBAgQCBAwFAwUAAAAAAAECAAMRBAUSIRMxIkFRswYjMjVCYYGCg5GhsRQ2UnF0FURiB2OSwdL/xAAZAQEBAQEBAQAAAAAAAAAAAAAABgQFAwL/xAAmEQEAAQIEBQUBAAAAAAAAAAAAAQIEAxExcQZBQmFyEhMhIvAF/9oADAMBAAIRAxEAPwDuMREBERAREQEREBETT63hRUWgpBoE8TEKdO4bhuFWmu/luGv7p2gbhEiZDmr5hjayMUITSRpG6XeohRtz0gKat1eXy5TIqZm9NCWwtVQOZLUwB83gU4mvYvwktRtTpjiMVRL1KZAZiFBIVyxAvcgdkzDk7cK4xNfjW8stcX7Snk29VoFWJiZVijjMArsArm4YDkGUlWt6rg2mXAREQEREBERAREQEREBERAREQEREBERASTmua0cldA6216m2AAAUqGY3ty1LsLn5StMDNaNGuqCuyhda6QzAB2HIb8/2ED8y3NEx1eoqqylLEkgWYEsgYWPK6ON9+jMXMs4w9fAOq4rDklSB4xf/AEPuJlZZhKOHxFQ0mDMSA/SvosSwW3VYu5t/lPTN6nByyowbQQpN+z5kfcQNDsv4qjarSY8ahsrqSemOoVmP0M6ROcnNHxGJpKcTrBrUOjdd+mOyqftOjQJ2Qebffr940oydkHm336/eNKMBERAREQEREBERAREQEREBERAREQEREBIXhLkjZu9MoyLoDg6gfSKm+3MDTuh2a/MWl2S89pPXpotJqqMzgakNgg5szdXIEC/WRA88lyhsvxdV2ZSHCqtr3sHqVLtf0vGEe76584/L1wmCZxUrkqCelXYD2m+0+PBtsQ1arxw4HQtq5a7vr0f4W4VvbP3HDFDBNxGw2ix1aRUvb1Wa8DWqmZGtXpLqBvWof3Rf0x6J5zoM54zA4il0gfHUOqt+sfrOn5zocCdkHm336/eNKMnZB5t9+v3jSjAREQEREBERAREQEREBERAREQEREBERASTnedDKq1NStw+tmY3000S2tjYH9Q+vZK0mZtWofiaVOtT4rsWamNBa2iwZuWwGpd/XA+Mnzc5hiaimmE0hWWxvdWepTF9hZr02Nt+YnnjszXFYNkFLEDUCN6Dke0C0yMpr4etVq8AKG1XqELbUTcBuW4NmseWxntm1Pj5bUUDUSpFhzMDS6mD4dekdBFq1D+3qL6Y9JmsJvAx1M4vhcWnxeejUNX/G95ohylsPiaLGk6gVqG5Jt5Y9U55gqzHwyR9R1nFqdV996tj9LieOLi+3l8aujYfz5u4xMqsvTTM79ndcg82+/X7xpRk/IfN/xK/eNKE9nOIiICIiAiIgIiICIiAiIgIiICIiAiIgJPzXKxmTJqbSEYNsqk7EMLMRdeQ3EoSL4T5fXzHDoKFRE0srMraulpZWG6sNhZrjruIHvlGTJldRyrM2oKoBt0VUsVUWHUXfc77zHzLJMPRwDsmGoBgpt4tT9LH7T8yPLamDzGs72Cv2G+s63bUeyysi+76hPvH4F6eCYticRVUA3XRSOr1W4W8DUVp6cXR8VSXx1DcUQpHTHI8Mfec9wH5rp/yk72dKdlOIo2pYhTxqG7UKagdMcytIEfOc1wH5rp/yk72Y7vp3UfD+lx4S7zkXm/4lfvGlCT8i83/Er940oTYnCIiAiIgIiICIiAiIgIiICIiAiIgIiICSPCDGtg+FoqaWaog0WB4gLANYEXNgSbCx6+qV5h5jjvwIQ6C6s6qbEXGohRYHnz5DsMCd4N5jVx1aqKu4XR1W0MS4anfr0gIb8+n+0+8xr1auAcVKCJTKnUxrLsO3pLb5z3yjOVzR3CqV0hWF/SViwVtu3Q20xswzuhXwTqtXpEEDZh9dJ+0DVhQori6JRqRbjULWrUmPljqWmCfYZzvAfmyn/KTvZ0XWTiqPTB8dQ21X9Mf7Y+851gPzXT/lJ3sx3fTuo+H9Ljwl3nIvN/xK/eNKEn5F5v8AiV+8aUJsThERAREQEREBERAREQEREBERAREQEREBJ+Y4ajXxdE1W01FZuEOIVJNrmwBGo2Hr2v2yhJua5e+MxmHdWpqKNQu2pSSQVK2Ugi2xPbyEBk9PDjW2GKNdrOVa9iN7c9gLkgDbf1z2zckZZUsWB0mxF7+zTv8AKYuQZN/SKBU1OJtTUWFrLTXQl9z0rcz9BPLMssp4TAO6hrqpI1VXt7emPvA1fXUOKo6qlYjjUNmWoB5Y56mInOcB+a6f8pO9nQlxpq4uiPFb1qHJ3J8sdRrMPoZz3Afmun/KTvZju+ndR8P6XHhLvOReb/iV+8aUJPyLzf8AEr940oTYnCIiAiIgIiICIiAiIgIiICIiAiIgIiICYOZYerXemaVXhhWu4t5Q7Pvt6/VM6IEXwdqPVo3qtiOOUXirUUhFf0gl1A538kkWt+89qmVVKtMqcbiCDz6NL/qnKkQOfZrpyqm+JerWqYeg6imjFQa9VTsLhRZFIt13seob8ro4s0cxWtYFlqCpbqJDa7dtuqdW8JsnqZx/p9SFJWerS0uUHlMRdXFutrljbtE5Jwm4mnQ+rlp0nV+1ud/VOdeTX6oiNFnwzh23sYlVU/afiYz6f3N3DwWzj8RhqbrdsNXZ7XtqoVCSzU2I2Kk30nmORvcW2qaN4MZO+T+BSrVBWs9Wm+k81JddI/ew39s3mb6JmaYmdUlcU4dONVThznTEzlPbkRET6eJERAREQEREBERAREQEREBERAREQEREBERAjtSqZVimamhq4eodTIvl02PlFAdmVuZXmDci97D6/q2H4urS5q9goPxPaNGqVogSKFGpmONWrVQ0qVO5p0yRqZjtrqW2FhcBR2knqArxEBERAREQEREBERAREQP/2Q=="/>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819026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Evolutie agressie</a:t>
            </a:r>
            <a:endParaRPr lang="nl-BE" dirty="0"/>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11</a:t>
            </a:fld>
            <a:endParaRPr lang="nl-BE" altLang="nl-BE"/>
          </a:p>
        </p:txBody>
      </p:sp>
      <p:sp>
        <p:nvSpPr>
          <p:cNvPr id="8" name="Tekstvak 7"/>
          <p:cNvSpPr txBox="1"/>
          <p:nvPr/>
        </p:nvSpPr>
        <p:spPr>
          <a:xfrm>
            <a:off x="752475" y="5695950"/>
            <a:ext cx="7724775" cy="369332"/>
          </a:xfrm>
          <a:prstGeom prst="rect">
            <a:avLst/>
          </a:prstGeom>
          <a:noFill/>
        </p:spPr>
        <p:txBody>
          <a:bodyPr wrap="square" rtlCol="0">
            <a:spAutoFit/>
          </a:bodyPr>
          <a:lstStyle/>
          <a:p>
            <a:r>
              <a:rPr lang="nl-BE" dirty="0" smtClean="0"/>
              <a:t>! Gemelde gevallen van agressie </a:t>
            </a:r>
            <a:endParaRPr lang="nl-BE" dirty="0"/>
          </a:p>
        </p:txBody>
      </p:sp>
      <p:pic>
        <p:nvPicPr>
          <p:cNvPr id="9" name="Tijdelijke aanduiding voor inhoud 8"/>
          <p:cNvPicPr>
            <a:picLocks noChangeAspect="1"/>
          </p:cNvPicPr>
          <p:nvPr/>
        </p:nvPicPr>
        <p:blipFill>
          <a:blip r:embed="rId3"/>
          <a:stretch>
            <a:fillRect/>
          </a:stretch>
        </p:blipFill>
        <p:spPr bwMode="auto">
          <a:xfrm>
            <a:off x="866775" y="1570338"/>
            <a:ext cx="7829987" cy="462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39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995363" y="928688"/>
            <a:ext cx="5724525" cy="423862"/>
          </a:xfrm>
        </p:spPr>
        <p:txBody>
          <a:bodyPr/>
          <a:lstStyle/>
          <a:p>
            <a:r>
              <a:rPr lang="nl-BE" altLang="nl-BE" dirty="0" smtClean="0"/>
              <a:t>Aard van agressie</a:t>
            </a:r>
          </a:p>
        </p:txBody>
      </p:sp>
      <p:sp>
        <p:nvSpPr>
          <p:cNvPr id="4" name="Tijdelijke aanduiding voor tekst 3"/>
          <p:cNvSpPr>
            <a:spLocks noGrp="1"/>
          </p:cNvSpPr>
          <p:nvPr>
            <p:ph type="body" idx="1"/>
          </p:nvPr>
        </p:nvSpPr>
        <p:spPr>
          <a:xfrm>
            <a:off x="995363" y="1377950"/>
            <a:ext cx="5724525" cy="211138"/>
          </a:xfrm>
        </p:spPr>
        <p:txBody>
          <a:bodyPr rtlCol="0">
            <a:noAutofit/>
          </a:bodyPr>
          <a:lstStyle/>
          <a:p>
            <a:pPr fontAlgn="auto">
              <a:spcAft>
                <a:spcPts val="0"/>
              </a:spcAft>
              <a:defRPr/>
            </a:pPr>
            <a:endParaRPr lang="nl-BE"/>
          </a:p>
        </p:txBody>
      </p:sp>
      <p:graphicFrame>
        <p:nvGraphicFramePr>
          <p:cNvPr id="2" name="Tijdelijke aanduiding voor inhoud 1"/>
          <p:cNvGraphicFramePr>
            <a:graphicFrameLocks noGrp="1"/>
          </p:cNvGraphicFramePr>
          <p:nvPr>
            <p:ph sz="half" idx="2"/>
            <p:extLst>
              <p:ext uri="{D42A27DB-BD31-4B8C-83A1-F6EECF244321}">
                <p14:modId xmlns:p14="http://schemas.microsoft.com/office/powerpoint/2010/main" val="1197538523"/>
              </p:ext>
            </p:extLst>
          </p:nvPr>
        </p:nvGraphicFramePr>
        <p:xfrm>
          <a:off x="1677988" y="1901825"/>
          <a:ext cx="6334126" cy="3745230"/>
        </p:xfrm>
        <a:graphic>
          <a:graphicData uri="http://schemas.openxmlformats.org/drawingml/2006/table">
            <a:tbl>
              <a:tblPr firstRow="1" bandRow="1">
                <a:tableStyleId>{5C22544A-7EE6-4342-B048-85BDC9FD1C3A}</a:tableStyleId>
              </a:tblPr>
              <a:tblGrid>
                <a:gridCol w="4017962"/>
                <a:gridCol w="2316164"/>
              </a:tblGrid>
              <a:tr h="370840">
                <a:tc>
                  <a:txBody>
                    <a:bodyPr/>
                    <a:lstStyle/>
                    <a:p>
                      <a:r>
                        <a:rPr lang="nl-BE" dirty="0" smtClean="0"/>
                        <a:t>Aard</a:t>
                      </a:r>
                      <a:endParaRPr lang="nl-BE" dirty="0"/>
                    </a:p>
                  </a:txBody>
                  <a:tcPr/>
                </a:tc>
                <a:tc>
                  <a:txBody>
                    <a:bodyPr/>
                    <a:lstStyle/>
                    <a:p>
                      <a:r>
                        <a:rPr lang="nl-BE" dirty="0" smtClean="0"/>
                        <a:t>Aantal</a:t>
                      </a:r>
                      <a:r>
                        <a:rPr lang="nl-BE" baseline="0" dirty="0" smtClean="0"/>
                        <a:t> in 2013</a:t>
                      </a:r>
                      <a:endParaRPr lang="nl-BE" dirty="0"/>
                    </a:p>
                  </a:txBody>
                  <a:tcPr/>
                </a:tc>
              </a:tr>
              <a:tr h="370840">
                <a:tc>
                  <a:txBody>
                    <a:bodyPr/>
                    <a:lstStyle/>
                    <a:p>
                      <a:r>
                        <a:rPr lang="nl-BE" dirty="0" smtClean="0"/>
                        <a:t>Verbaal geweld</a:t>
                      </a:r>
                      <a:endParaRPr lang="nl-BE" dirty="0"/>
                    </a:p>
                  </a:txBody>
                  <a:tcPr/>
                </a:tc>
                <a:tc>
                  <a:txBody>
                    <a:bodyPr/>
                    <a:lstStyle/>
                    <a:p>
                      <a:r>
                        <a:rPr lang="nl-BE" dirty="0" smtClean="0"/>
                        <a:t>105</a:t>
                      </a:r>
                      <a:endParaRPr lang="nl-BE" dirty="0"/>
                    </a:p>
                  </a:txBody>
                  <a:tcPr/>
                </a:tc>
              </a:tr>
              <a:tr h="370840">
                <a:tc>
                  <a:txBody>
                    <a:bodyPr/>
                    <a:lstStyle/>
                    <a:p>
                      <a:r>
                        <a:rPr lang="nl-BE" dirty="0" smtClean="0"/>
                        <a:t>Fysisch geweld</a:t>
                      </a:r>
                      <a:endParaRPr lang="nl-BE" dirty="0"/>
                    </a:p>
                  </a:txBody>
                  <a:tcPr/>
                </a:tc>
                <a:tc>
                  <a:txBody>
                    <a:bodyPr/>
                    <a:lstStyle/>
                    <a:p>
                      <a:r>
                        <a:rPr lang="nl-BE" dirty="0" smtClean="0"/>
                        <a:t>6</a:t>
                      </a:r>
                      <a:endParaRPr lang="nl-BE" dirty="0"/>
                    </a:p>
                  </a:txBody>
                  <a:tcPr/>
                </a:tc>
              </a:tr>
              <a:tr h="370840">
                <a:tc>
                  <a:txBody>
                    <a:bodyPr/>
                    <a:lstStyle/>
                    <a:p>
                      <a:r>
                        <a:rPr lang="nl-BE" dirty="0" smtClean="0"/>
                        <a:t>Bedreiging</a:t>
                      </a:r>
                      <a:endParaRPr lang="nl-BE" dirty="0"/>
                    </a:p>
                  </a:txBody>
                  <a:tcPr/>
                </a:tc>
                <a:tc>
                  <a:txBody>
                    <a:bodyPr/>
                    <a:lstStyle/>
                    <a:p>
                      <a:r>
                        <a:rPr lang="nl-BE" dirty="0" smtClean="0"/>
                        <a:t>58</a:t>
                      </a:r>
                      <a:endParaRPr lang="nl-BE" dirty="0"/>
                    </a:p>
                  </a:txBody>
                  <a:tcPr/>
                </a:tc>
              </a:tr>
              <a:tr h="370840">
                <a:tc>
                  <a:txBody>
                    <a:bodyPr/>
                    <a:lstStyle/>
                    <a:p>
                      <a:r>
                        <a:rPr lang="nl-BE" dirty="0" smtClean="0"/>
                        <a:t>Beschadiging</a:t>
                      </a:r>
                      <a:r>
                        <a:rPr lang="nl-BE" baseline="0" dirty="0" smtClean="0"/>
                        <a:t> eigendom</a:t>
                      </a:r>
                      <a:endParaRPr lang="nl-BE" dirty="0"/>
                    </a:p>
                  </a:txBody>
                  <a:tcPr/>
                </a:tc>
                <a:tc>
                  <a:txBody>
                    <a:bodyPr/>
                    <a:lstStyle/>
                    <a:p>
                      <a:r>
                        <a:rPr lang="nl-BE" dirty="0" smtClean="0"/>
                        <a:t>3</a:t>
                      </a:r>
                      <a:endParaRPr lang="nl-BE" dirty="0"/>
                    </a:p>
                  </a:txBody>
                  <a:tcPr/>
                </a:tc>
              </a:tr>
              <a:tr h="370840">
                <a:tc>
                  <a:txBody>
                    <a:bodyPr/>
                    <a:lstStyle/>
                    <a:p>
                      <a:r>
                        <a:rPr lang="nl-BE" dirty="0" smtClean="0"/>
                        <a:t>Gooien met voorwerpen</a:t>
                      </a:r>
                      <a:endParaRPr lang="nl-BE" dirty="0"/>
                    </a:p>
                  </a:txBody>
                  <a:tcPr/>
                </a:tc>
                <a:tc>
                  <a:txBody>
                    <a:bodyPr/>
                    <a:lstStyle/>
                    <a:p>
                      <a:r>
                        <a:rPr lang="nl-BE" dirty="0" smtClean="0"/>
                        <a:t> 10</a:t>
                      </a:r>
                      <a:endParaRPr lang="nl-BE" dirty="0"/>
                    </a:p>
                  </a:txBody>
                  <a:tcPr/>
                </a:tc>
              </a:tr>
              <a:tr h="370840">
                <a:tc>
                  <a:txBody>
                    <a:bodyPr/>
                    <a:lstStyle/>
                    <a:p>
                      <a:r>
                        <a:rPr lang="nl-BE" dirty="0" smtClean="0"/>
                        <a:t>OSGW</a:t>
                      </a:r>
                      <a:endParaRPr lang="nl-BE" dirty="0"/>
                    </a:p>
                  </a:txBody>
                  <a:tcPr/>
                </a:tc>
                <a:tc>
                  <a:txBody>
                    <a:bodyPr/>
                    <a:lstStyle/>
                    <a:p>
                      <a:r>
                        <a:rPr lang="nl-BE" dirty="0" smtClean="0"/>
                        <a:t>3</a:t>
                      </a:r>
                      <a:endParaRPr lang="nl-BE" dirty="0"/>
                    </a:p>
                  </a:txBody>
                  <a:tcPr/>
                </a:tc>
              </a:tr>
              <a:tr h="407670">
                <a:tc>
                  <a:txBody>
                    <a:bodyPr/>
                    <a:lstStyle/>
                    <a:p>
                      <a:r>
                        <a:rPr lang="nl-BE" dirty="0" smtClean="0"/>
                        <a:t>Pesterijen</a:t>
                      </a:r>
                      <a:endParaRPr lang="nl-BE" dirty="0"/>
                    </a:p>
                  </a:txBody>
                  <a:tcPr/>
                </a:tc>
                <a:tc>
                  <a:txBody>
                    <a:bodyPr/>
                    <a:lstStyle/>
                    <a:p>
                      <a:r>
                        <a:rPr lang="nl-BE" dirty="0" smtClean="0"/>
                        <a:t>2</a:t>
                      </a:r>
                      <a:endParaRPr lang="nl-BE" dirty="0"/>
                    </a:p>
                  </a:txBody>
                  <a:tcPr/>
                </a:tc>
              </a:tr>
              <a:tr h="370840">
                <a:tc>
                  <a:txBody>
                    <a:bodyPr/>
                    <a:lstStyle/>
                    <a:p>
                      <a:r>
                        <a:rPr lang="nl-BE" dirty="0" smtClean="0"/>
                        <a:t>Doodsbedreiging</a:t>
                      </a:r>
                      <a:endParaRPr lang="nl-BE" dirty="0"/>
                    </a:p>
                  </a:txBody>
                  <a:tcPr/>
                </a:tc>
                <a:tc>
                  <a:txBody>
                    <a:bodyPr/>
                    <a:lstStyle/>
                    <a:p>
                      <a:r>
                        <a:rPr lang="nl-BE" dirty="0" smtClean="0"/>
                        <a:t>9</a:t>
                      </a:r>
                      <a:endParaRPr lang="nl-BE" dirty="0"/>
                    </a:p>
                  </a:txBody>
                  <a:tcPr/>
                </a:tc>
              </a:tr>
              <a:tr h="370840">
                <a:tc>
                  <a:txBody>
                    <a:bodyPr/>
                    <a:lstStyle/>
                    <a:p>
                      <a:r>
                        <a:rPr lang="nl-BE" b="1" dirty="0" smtClean="0"/>
                        <a:t>TOTAAL </a:t>
                      </a:r>
                      <a:endParaRPr lang="nl-BE" b="1" dirty="0"/>
                    </a:p>
                  </a:txBody>
                  <a:tcPr/>
                </a:tc>
                <a:tc>
                  <a:txBody>
                    <a:bodyPr/>
                    <a:lstStyle/>
                    <a:p>
                      <a:r>
                        <a:rPr lang="nl-BE" b="1" dirty="0" smtClean="0"/>
                        <a:t>196</a:t>
                      </a:r>
                      <a:endParaRPr lang="nl-BE" b="1" dirty="0"/>
                    </a:p>
                  </a:txBody>
                  <a:tcPr/>
                </a:tc>
              </a:tr>
            </a:tbl>
          </a:graphicData>
        </a:graphic>
      </p:graphicFrame>
      <p:sp>
        <p:nvSpPr>
          <p:cNvPr id="16389" name="Tijdelijke aanduiding voor dianumm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C89E329-6FC1-4381-A950-0E935B5168EB}" type="slidenum">
              <a:rPr lang="nl-BE" altLang="nl-BE">
                <a:solidFill>
                  <a:schemeClr val="accent2"/>
                </a:solidFill>
              </a:rPr>
              <a:pPr/>
              <a:t>12</a:t>
            </a:fld>
            <a:endParaRPr lang="nl-BE" altLang="nl-BE">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7977" y="661767"/>
            <a:ext cx="5724000" cy="424597"/>
          </a:xfrm>
        </p:spPr>
        <p:txBody>
          <a:bodyPr/>
          <a:lstStyle/>
          <a:p>
            <a:r>
              <a:rPr lang="nl-BE" dirty="0" smtClean="0"/>
              <a:t>Aantal meldingen per locatie </a:t>
            </a:r>
            <a:endParaRPr lang="fr-BE" dirty="0"/>
          </a:p>
        </p:txBody>
      </p:sp>
      <p:sp>
        <p:nvSpPr>
          <p:cNvPr id="3" name="Tijdelijke aanduiding voor tekst 2"/>
          <p:cNvSpPr>
            <a:spLocks noGrp="1"/>
          </p:cNvSpPr>
          <p:nvPr>
            <p:ph type="body" idx="1"/>
          </p:nvPr>
        </p:nvSpPr>
        <p:spPr>
          <a:xfrm>
            <a:off x="1033702" y="1064309"/>
            <a:ext cx="5724000" cy="211015"/>
          </a:xfrm>
        </p:spPr>
        <p:txBody>
          <a:bodyPr/>
          <a:lstStyle/>
          <a:p>
            <a:r>
              <a:rPr lang="nl-BE" dirty="0" smtClean="0"/>
              <a:t>2013</a:t>
            </a:r>
            <a:endParaRPr lang="fr-BE" dirty="0"/>
          </a:p>
        </p:txBody>
      </p:sp>
      <p:pic>
        <p:nvPicPr>
          <p:cNvPr id="7" name="Tijdelijke aanduiding voor inhoud 6"/>
          <p:cNvPicPr>
            <a:picLocks noGrp="1" noChangeAspect="1"/>
          </p:cNvPicPr>
          <p:nvPr>
            <p:ph sz="half" idx="2"/>
          </p:nvPr>
        </p:nvPicPr>
        <p:blipFill>
          <a:blip r:embed="rId3"/>
          <a:stretch>
            <a:fillRect/>
          </a:stretch>
        </p:blipFill>
        <p:spPr>
          <a:xfrm>
            <a:off x="389152" y="1256274"/>
            <a:ext cx="8637373" cy="5429988"/>
          </a:xfrm>
          <a:prstGeom prst="rect">
            <a:avLst/>
          </a:prstGeom>
        </p:spPr>
      </p:pic>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13</a:t>
            </a:fld>
            <a:endParaRPr lang="nl-BE" altLang="nl-BE"/>
          </a:p>
        </p:txBody>
      </p:sp>
    </p:spTree>
    <p:extLst>
      <p:ext uri="{BB962C8B-B14F-4D97-AF65-F5344CB8AC3E}">
        <p14:creationId xmlns:p14="http://schemas.microsoft.com/office/powerpoint/2010/main" val="1284721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9402" y="614142"/>
            <a:ext cx="5724000" cy="424597"/>
          </a:xfrm>
        </p:spPr>
        <p:txBody>
          <a:bodyPr/>
          <a:lstStyle/>
          <a:p>
            <a:r>
              <a:rPr lang="nl-BE" dirty="0" smtClean="0"/>
              <a:t>Aantal meldingen per functie</a:t>
            </a:r>
            <a:endParaRPr lang="fr-BE" dirty="0"/>
          </a:p>
        </p:txBody>
      </p:sp>
      <p:sp>
        <p:nvSpPr>
          <p:cNvPr id="3" name="Tijdelijke aanduiding voor tekst 2"/>
          <p:cNvSpPr>
            <a:spLocks noGrp="1"/>
          </p:cNvSpPr>
          <p:nvPr>
            <p:ph type="body" idx="1"/>
          </p:nvPr>
        </p:nvSpPr>
        <p:spPr>
          <a:xfrm>
            <a:off x="986077" y="1064309"/>
            <a:ext cx="5724000" cy="211015"/>
          </a:xfrm>
        </p:spPr>
        <p:txBody>
          <a:bodyPr/>
          <a:lstStyle/>
          <a:p>
            <a:r>
              <a:rPr lang="nl-BE" dirty="0" smtClean="0"/>
              <a:t>2013</a:t>
            </a:r>
            <a:endParaRPr lang="fr-BE" dirty="0"/>
          </a:p>
        </p:txBody>
      </p:sp>
      <p:pic>
        <p:nvPicPr>
          <p:cNvPr id="7" name="Tijdelijke aanduiding voor inhoud 6"/>
          <p:cNvPicPr>
            <a:picLocks noGrp="1" noChangeAspect="1"/>
          </p:cNvPicPr>
          <p:nvPr>
            <p:ph sz="half" idx="2"/>
          </p:nvPr>
        </p:nvPicPr>
        <p:blipFill>
          <a:blip r:embed="rId2"/>
          <a:stretch>
            <a:fillRect/>
          </a:stretch>
        </p:blipFill>
        <p:spPr>
          <a:xfrm>
            <a:off x="259492" y="1589649"/>
            <a:ext cx="8884508" cy="5648137"/>
          </a:xfrm>
          <a:prstGeom prst="rect">
            <a:avLst/>
          </a:prstGeom>
        </p:spPr>
      </p:pic>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14</a:t>
            </a:fld>
            <a:endParaRPr lang="nl-BE" altLang="nl-BE"/>
          </a:p>
        </p:txBody>
      </p:sp>
    </p:spTree>
    <p:extLst>
      <p:ext uri="{BB962C8B-B14F-4D97-AF65-F5344CB8AC3E}">
        <p14:creationId xmlns:p14="http://schemas.microsoft.com/office/powerpoint/2010/main" val="4064430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5602" y="747492"/>
            <a:ext cx="5724000" cy="424597"/>
          </a:xfrm>
        </p:spPr>
        <p:txBody>
          <a:bodyPr/>
          <a:lstStyle/>
          <a:p>
            <a:pPr marL="0" indent="0">
              <a:buNone/>
            </a:pPr>
            <a:r>
              <a:rPr lang="nl-BE" sz="3600" dirty="0" smtClean="0">
                <a:solidFill>
                  <a:srgbClr val="0F3066"/>
                </a:solidFill>
              </a:rPr>
              <a:t>Structuur presentatie</a:t>
            </a:r>
            <a:endParaRPr lang="nl-BE" sz="3600" dirty="0">
              <a:solidFill>
                <a:srgbClr val="0F3066"/>
              </a:solidFill>
            </a:endParaRPr>
          </a:p>
        </p:txBody>
      </p:sp>
      <p:sp>
        <p:nvSpPr>
          <p:cNvPr id="4" name="Tijdelijke aanduiding voor inhoud 3"/>
          <p:cNvSpPr>
            <a:spLocks noGrp="1"/>
          </p:cNvSpPr>
          <p:nvPr>
            <p:ph sz="half" idx="2"/>
          </p:nvPr>
        </p:nvSpPr>
        <p:spPr>
          <a:xfrm>
            <a:off x="1115761" y="1988234"/>
            <a:ext cx="6333667" cy="3262679"/>
          </a:xfrm>
        </p:spPr>
        <p:txBody>
          <a:bodyPr/>
          <a:lstStyle/>
          <a:p>
            <a:pPr marL="514350" indent="-514350">
              <a:buFont typeface="+mj-lt"/>
              <a:buAutoNum type="arabicPeriod"/>
            </a:pPr>
            <a:r>
              <a:rPr lang="nl-BE" sz="2800" dirty="0" smtClean="0">
                <a:solidFill>
                  <a:srgbClr val="0576C2"/>
                </a:solidFill>
              </a:rPr>
              <a:t>Enkele cijfers</a:t>
            </a:r>
          </a:p>
          <a:p>
            <a:pPr marL="514350" indent="-514350">
              <a:buFont typeface="+mj-lt"/>
              <a:buAutoNum type="arabicPeriod"/>
            </a:pPr>
            <a:r>
              <a:rPr lang="nl-BE" sz="2800" b="1" dirty="0" smtClean="0">
                <a:solidFill>
                  <a:srgbClr val="0F3066"/>
                </a:solidFill>
              </a:rPr>
              <a:t>De aanpak van VDAB</a:t>
            </a:r>
          </a:p>
          <a:p>
            <a:pPr marL="514350" indent="-514350">
              <a:buFont typeface="+mj-lt"/>
              <a:buAutoNum type="arabicPeriod"/>
            </a:pPr>
            <a:r>
              <a:rPr lang="nl-BE" sz="2800" dirty="0" err="1" smtClean="0">
                <a:solidFill>
                  <a:srgbClr val="0576C2"/>
                </a:solidFill>
              </a:rPr>
              <a:t>To</a:t>
            </a:r>
            <a:r>
              <a:rPr lang="nl-BE" sz="2800" dirty="0" smtClean="0">
                <a:solidFill>
                  <a:srgbClr val="0576C2"/>
                </a:solidFill>
              </a:rPr>
              <a:t> do’s</a:t>
            </a:r>
          </a:p>
          <a:p>
            <a:pPr marL="514350" indent="-514350">
              <a:buFont typeface="+mj-lt"/>
              <a:buAutoNum type="arabicPeriod"/>
            </a:pPr>
            <a:r>
              <a:rPr lang="nl-BE" sz="2800" dirty="0" smtClean="0">
                <a:solidFill>
                  <a:srgbClr val="0576C2"/>
                </a:solidFill>
              </a:rPr>
              <a:t>Vragen?</a:t>
            </a:r>
            <a:endParaRPr lang="nl-BE" sz="2800"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15</a:t>
            </a:fld>
            <a:endParaRPr lang="nl-BE" altLang="nl-BE"/>
          </a:p>
        </p:txBody>
      </p:sp>
    </p:spTree>
    <p:extLst>
      <p:ext uri="{BB962C8B-B14F-4D97-AF65-F5344CB8AC3E}">
        <p14:creationId xmlns:p14="http://schemas.microsoft.com/office/powerpoint/2010/main" val="1729472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468312" y="3649663"/>
            <a:ext cx="118745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1" name="Rectangle 19"/>
          <p:cNvSpPr>
            <a:spLocks noChangeArrowheads="1"/>
          </p:cNvSpPr>
          <p:nvPr/>
        </p:nvSpPr>
        <p:spPr bwMode="auto">
          <a:xfrm>
            <a:off x="1655762" y="3644898"/>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2" name="Rectangle 20"/>
          <p:cNvSpPr>
            <a:spLocks noChangeArrowheads="1"/>
          </p:cNvSpPr>
          <p:nvPr/>
        </p:nvSpPr>
        <p:spPr bwMode="auto">
          <a:xfrm>
            <a:off x="2736850" y="3649663"/>
            <a:ext cx="1150937"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3" name="Rectangle 21"/>
          <p:cNvSpPr>
            <a:spLocks noChangeArrowheads="1"/>
          </p:cNvSpPr>
          <p:nvPr/>
        </p:nvSpPr>
        <p:spPr bwMode="auto">
          <a:xfrm>
            <a:off x="5365750" y="3644900"/>
            <a:ext cx="1079500"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4" name="Rectangle 22"/>
          <p:cNvSpPr>
            <a:spLocks noChangeArrowheads="1"/>
          </p:cNvSpPr>
          <p:nvPr/>
        </p:nvSpPr>
        <p:spPr bwMode="auto">
          <a:xfrm>
            <a:off x="6445250" y="3644900"/>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5" name="Rectangle 23"/>
          <p:cNvSpPr>
            <a:spLocks noChangeArrowheads="1"/>
          </p:cNvSpPr>
          <p:nvPr/>
        </p:nvSpPr>
        <p:spPr bwMode="auto">
          <a:xfrm>
            <a:off x="7524750" y="3644900"/>
            <a:ext cx="107950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BE" altLang="nl-NL" sz="1300" b="1" dirty="0"/>
          </a:p>
          <a:p>
            <a:pPr eaLnBrk="1" hangingPunct="1"/>
            <a:r>
              <a:rPr lang="nl-BE" altLang="nl-NL" sz="1400" b="1" dirty="0" smtClean="0">
                <a:latin typeface="+mj-lt"/>
              </a:rPr>
              <a:t>Monitoring</a:t>
            </a:r>
          </a:p>
          <a:p>
            <a:pPr eaLnBrk="1" hangingPunct="1"/>
            <a:endParaRPr lang="nl-BE" altLang="nl-NL" sz="1400" b="1" dirty="0"/>
          </a:p>
          <a:p>
            <a:pPr eaLnBrk="1" hangingPunct="1"/>
            <a:endParaRPr lang="nl-NL" altLang="nl-NL" sz="1400" b="1" dirty="0"/>
          </a:p>
        </p:txBody>
      </p:sp>
      <p:sp>
        <p:nvSpPr>
          <p:cNvPr id="2056" name="AutoShape 28"/>
          <p:cNvSpPr>
            <a:spLocks noChangeArrowheads="1"/>
          </p:cNvSpPr>
          <p:nvPr/>
        </p:nvSpPr>
        <p:spPr bwMode="auto">
          <a:xfrm>
            <a:off x="3887787" y="4113211"/>
            <a:ext cx="1368425" cy="1439863"/>
          </a:xfrm>
          <a:prstGeom prst="irregularSeal1">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INCIDENT</a:t>
            </a:r>
            <a:endParaRPr lang="nl-NL" altLang="nl-NL" sz="1400" b="1" dirty="0">
              <a:latin typeface="+mj-lt"/>
            </a:endParaRPr>
          </a:p>
        </p:txBody>
      </p:sp>
      <p:sp>
        <p:nvSpPr>
          <p:cNvPr id="2057" name="Rectangle 29"/>
          <p:cNvSpPr>
            <a:spLocks noChangeArrowheads="1"/>
          </p:cNvSpPr>
          <p:nvPr/>
        </p:nvSpPr>
        <p:spPr bwMode="auto">
          <a:xfrm>
            <a:off x="611188" y="3860800"/>
            <a:ext cx="936625" cy="360363"/>
          </a:xfrm>
          <a:prstGeom prst="rect">
            <a:avLst/>
          </a:prstGeom>
          <a:solidFill>
            <a:schemeClr val="accent2">
              <a:lumMod val="20000"/>
              <a:lumOff val="8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err="1">
                <a:latin typeface="+mj-lt"/>
              </a:rPr>
              <a:t>Proactie</a:t>
            </a:r>
            <a:endParaRPr lang="nl-NL" altLang="nl-NL" sz="1400" b="1" dirty="0">
              <a:latin typeface="+mj-lt"/>
            </a:endParaRPr>
          </a:p>
        </p:txBody>
      </p:sp>
      <p:sp>
        <p:nvSpPr>
          <p:cNvPr id="2058" name="Rectangle 31"/>
          <p:cNvSpPr>
            <a:spLocks noChangeArrowheads="1"/>
          </p:cNvSpPr>
          <p:nvPr/>
        </p:nvSpPr>
        <p:spPr bwMode="auto">
          <a:xfrm>
            <a:off x="1692275" y="3860800"/>
            <a:ext cx="935038"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Preventie</a:t>
            </a:r>
            <a:endParaRPr lang="nl-NL" altLang="nl-NL" sz="1400" b="1" dirty="0">
              <a:latin typeface="+mj-lt"/>
            </a:endParaRPr>
          </a:p>
        </p:txBody>
      </p:sp>
      <p:sp>
        <p:nvSpPr>
          <p:cNvPr id="2059" name="Rectangle 32"/>
          <p:cNvSpPr>
            <a:spLocks noChangeArrowheads="1"/>
          </p:cNvSpPr>
          <p:nvPr/>
        </p:nvSpPr>
        <p:spPr bwMode="auto">
          <a:xfrm>
            <a:off x="2832892" y="3860799"/>
            <a:ext cx="936625"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300" b="1" dirty="0">
                <a:latin typeface="+mj-lt"/>
              </a:rPr>
              <a:t> Voorbereiding</a:t>
            </a:r>
            <a:endParaRPr lang="nl-NL" altLang="nl-NL" sz="1300" b="1" dirty="0">
              <a:latin typeface="+mj-lt"/>
            </a:endParaRPr>
          </a:p>
        </p:txBody>
      </p:sp>
      <p:sp>
        <p:nvSpPr>
          <p:cNvPr id="2060" name="Rectangle 33"/>
          <p:cNvSpPr>
            <a:spLocks noChangeArrowheads="1"/>
          </p:cNvSpPr>
          <p:nvPr/>
        </p:nvSpPr>
        <p:spPr bwMode="auto">
          <a:xfrm>
            <a:off x="5435600" y="3860800"/>
            <a:ext cx="936625"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Reactie</a:t>
            </a:r>
            <a:endParaRPr lang="nl-NL" altLang="nl-NL" sz="1400" b="1" dirty="0">
              <a:latin typeface="+mj-lt"/>
            </a:endParaRPr>
          </a:p>
        </p:txBody>
      </p:sp>
      <p:sp>
        <p:nvSpPr>
          <p:cNvPr id="2061" name="Rectangle 34"/>
          <p:cNvSpPr>
            <a:spLocks noChangeArrowheads="1"/>
          </p:cNvSpPr>
          <p:nvPr/>
        </p:nvSpPr>
        <p:spPr bwMode="auto">
          <a:xfrm>
            <a:off x="6516688" y="3860800"/>
            <a:ext cx="935037"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Nazorg</a:t>
            </a:r>
            <a:endParaRPr lang="nl-NL" altLang="nl-NL" sz="1400" b="1" dirty="0">
              <a:latin typeface="+mj-lt"/>
            </a:endParaRPr>
          </a:p>
        </p:txBody>
      </p:sp>
      <p:sp>
        <p:nvSpPr>
          <p:cNvPr id="2062" name="Oval 35"/>
          <p:cNvSpPr>
            <a:spLocks noChangeArrowheads="1"/>
          </p:cNvSpPr>
          <p:nvPr/>
        </p:nvSpPr>
        <p:spPr bwMode="auto">
          <a:xfrm>
            <a:off x="752475"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1</a:t>
            </a:r>
            <a:endParaRPr lang="nl-NL" altLang="nl-NL" b="1">
              <a:solidFill>
                <a:schemeClr val="bg1"/>
              </a:solidFill>
            </a:endParaRPr>
          </a:p>
        </p:txBody>
      </p:sp>
      <p:sp>
        <p:nvSpPr>
          <p:cNvPr id="2063" name="Oval 36"/>
          <p:cNvSpPr>
            <a:spLocks noChangeArrowheads="1"/>
          </p:cNvSpPr>
          <p:nvPr/>
        </p:nvSpPr>
        <p:spPr bwMode="auto">
          <a:xfrm>
            <a:off x="1862930"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2</a:t>
            </a:r>
            <a:endParaRPr lang="nl-NL" altLang="nl-NL" b="1">
              <a:solidFill>
                <a:schemeClr val="bg1"/>
              </a:solidFill>
            </a:endParaRPr>
          </a:p>
        </p:txBody>
      </p:sp>
      <p:sp>
        <p:nvSpPr>
          <p:cNvPr id="2064" name="Oval 37"/>
          <p:cNvSpPr>
            <a:spLocks noChangeArrowheads="1"/>
          </p:cNvSpPr>
          <p:nvPr/>
        </p:nvSpPr>
        <p:spPr bwMode="auto">
          <a:xfrm>
            <a:off x="2937668" y="4365624"/>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3</a:t>
            </a:r>
            <a:endParaRPr lang="nl-NL" altLang="nl-NL" b="1">
              <a:solidFill>
                <a:schemeClr val="bg1"/>
              </a:solidFill>
            </a:endParaRPr>
          </a:p>
        </p:txBody>
      </p:sp>
      <p:sp>
        <p:nvSpPr>
          <p:cNvPr id="2065" name="Oval 38"/>
          <p:cNvSpPr>
            <a:spLocks noChangeArrowheads="1"/>
          </p:cNvSpPr>
          <p:nvPr/>
        </p:nvSpPr>
        <p:spPr bwMode="auto">
          <a:xfrm>
            <a:off x="5651499"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4</a:t>
            </a:r>
            <a:endParaRPr lang="nl-NL" altLang="nl-NL" b="1">
              <a:solidFill>
                <a:schemeClr val="bg1"/>
              </a:solidFill>
            </a:endParaRPr>
          </a:p>
        </p:txBody>
      </p:sp>
      <p:sp>
        <p:nvSpPr>
          <p:cNvPr id="2066" name="Oval 39"/>
          <p:cNvSpPr>
            <a:spLocks noChangeArrowheads="1"/>
          </p:cNvSpPr>
          <p:nvPr/>
        </p:nvSpPr>
        <p:spPr bwMode="auto">
          <a:xfrm>
            <a:off x="6696074" y="4273550"/>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5</a:t>
            </a:r>
            <a:endParaRPr lang="nl-NL" altLang="nl-NL" b="1">
              <a:solidFill>
                <a:schemeClr val="bg1"/>
              </a:solidFill>
            </a:endParaRPr>
          </a:p>
        </p:txBody>
      </p:sp>
      <p:sp>
        <p:nvSpPr>
          <p:cNvPr id="2067" name="Oval 40"/>
          <p:cNvSpPr>
            <a:spLocks noChangeArrowheads="1"/>
          </p:cNvSpPr>
          <p:nvPr/>
        </p:nvSpPr>
        <p:spPr bwMode="auto">
          <a:xfrm>
            <a:off x="7808913"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6</a:t>
            </a:r>
            <a:endParaRPr lang="nl-NL" altLang="nl-NL" b="1">
              <a:solidFill>
                <a:schemeClr val="bg1"/>
              </a:solidFill>
            </a:endParaRPr>
          </a:p>
        </p:txBody>
      </p:sp>
      <p:sp>
        <p:nvSpPr>
          <p:cNvPr id="2068" name="AutoShape 43"/>
          <p:cNvSpPr>
            <a:spLocks noChangeArrowheads="1"/>
          </p:cNvSpPr>
          <p:nvPr/>
        </p:nvSpPr>
        <p:spPr bwMode="auto">
          <a:xfrm>
            <a:off x="457992" y="2873374"/>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BEPERKEN DREIGING</a:t>
            </a:r>
            <a:endParaRPr lang="nl-NL" altLang="nl-NL" b="1" dirty="0">
              <a:latin typeface="+mj-lt"/>
            </a:endParaRPr>
          </a:p>
        </p:txBody>
      </p:sp>
      <p:sp>
        <p:nvSpPr>
          <p:cNvPr id="2069" name="AutoShape 44"/>
          <p:cNvSpPr>
            <a:spLocks noChangeArrowheads="1"/>
          </p:cNvSpPr>
          <p:nvPr/>
        </p:nvSpPr>
        <p:spPr bwMode="auto">
          <a:xfrm>
            <a:off x="5292723" y="2828926"/>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VERMINDEREN IMPACT</a:t>
            </a:r>
            <a:endParaRPr lang="nl-NL" altLang="nl-NL" b="1" dirty="0">
              <a:latin typeface="+mj-lt"/>
            </a:endParaRPr>
          </a:p>
        </p:txBody>
      </p:sp>
      <p:sp>
        <p:nvSpPr>
          <p:cNvPr id="2070" name="Rectangle 45"/>
          <p:cNvSpPr>
            <a:spLocks noChangeArrowheads="1"/>
          </p:cNvSpPr>
          <p:nvPr/>
        </p:nvSpPr>
        <p:spPr bwMode="auto">
          <a:xfrm>
            <a:off x="3995736" y="2656680"/>
            <a:ext cx="1152525" cy="10810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2000" b="1" dirty="0">
                <a:latin typeface="+mj-lt"/>
              </a:rPr>
              <a:t>IMPACT</a:t>
            </a:r>
            <a:endParaRPr lang="nl-NL" altLang="nl-NL" sz="2000" b="1" dirty="0">
              <a:latin typeface="+mj-lt"/>
            </a:endParaRPr>
          </a:p>
        </p:txBody>
      </p:sp>
      <p:sp>
        <p:nvSpPr>
          <p:cNvPr id="2071" name="Line 46"/>
          <p:cNvSpPr>
            <a:spLocks noChangeShapeType="1"/>
          </p:cNvSpPr>
          <p:nvPr/>
        </p:nvSpPr>
        <p:spPr bwMode="auto">
          <a:xfrm>
            <a:off x="8782050" y="4776788"/>
            <a:ext cx="0" cy="13668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2" name="Line 47"/>
          <p:cNvSpPr>
            <a:spLocks noChangeShapeType="1"/>
          </p:cNvSpPr>
          <p:nvPr/>
        </p:nvSpPr>
        <p:spPr bwMode="auto">
          <a:xfrm flipH="1">
            <a:off x="1004888" y="6143625"/>
            <a:ext cx="77771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3" name="Line 48"/>
          <p:cNvSpPr>
            <a:spLocks noChangeShapeType="1"/>
          </p:cNvSpPr>
          <p:nvPr/>
        </p:nvSpPr>
        <p:spPr bwMode="auto">
          <a:xfrm flipV="1">
            <a:off x="1004888" y="5784850"/>
            <a:ext cx="0"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5" name="Rectangle 50"/>
          <p:cNvSpPr>
            <a:spLocks noChangeArrowheads="1"/>
          </p:cNvSpPr>
          <p:nvPr/>
        </p:nvSpPr>
        <p:spPr bwMode="auto">
          <a:xfrm>
            <a:off x="2417761" y="889000"/>
            <a:ext cx="4547394" cy="3238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ctr" eaLnBrk="1" hangingPunct="1"/>
            <a:endParaRPr lang="nl-NL" altLang="nl-NL" sz="3600" dirty="0">
              <a:latin typeface="+mn-lt"/>
            </a:endParaRPr>
          </a:p>
        </p:txBody>
      </p:sp>
      <p:sp>
        <p:nvSpPr>
          <p:cNvPr id="2" name="Rechthoek 1"/>
          <p:cNvSpPr/>
          <p:nvPr/>
        </p:nvSpPr>
        <p:spPr>
          <a:xfrm>
            <a:off x="2159794" y="381853"/>
            <a:ext cx="4948238" cy="1892826"/>
          </a:xfrm>
          <a:prstGeom prst="rect">
            <a:avLst/>
          </a:prstGeom>
        </p:spPr>
        <p:txBody>
          <a:bodyPr wrap="square">
            <a:spAutoFit/>
          </a:bodyPr>
          <a:lstStyle/>
          <a:p>
            <a:pPr lvl="0" algn="ctr" eaLnBrk="1" hangingPunct="1"/>
            <a:r>
              <a:rPr lang="nl-NL" altLang="nl-NL" sz="3600" dirty="0">
                <a:solidFill>
                  <a:prstClr val="black"/>
                </a:solidFill>
                <a:latin typeface="Calibri" panose="020F0502020204030204"/>
              </a:rPr>
              <a:t>Visie </a:t>
            </a:r>
            <a:r>
              <a:rPr lang="nl-NL" altLang="nl-NL" sz="3600" dirty="0" smtClean="0">
                <a:solidFill>
                  <a:prstClr val="black"/>
                </a:solidFill>
                <a:latin typeface="Calibri" panose="020F0502020204030204"/>
              </a:rPr>
              <a:t>organisatie</a:t>
            </a:r>
          </a:p>
          <a:p>
            <a:pPr lvl="0" algn="ctr" eaLnBrk="1" hangingPunct="1"/>
            <a:endParaRPr lang="nl-NL" altLang="nl-NL" sz="900" dirty="0">
              <a:solidFill>
                <a:prstClr val="black"/>
              </a:solidFill>
              <a:latin typeface="Calibri" panose="020F0502020204030204"/>
            </a:endParaRPr>
          </a:p>
          <a:p>
            <a:pPr lvl="0" algn="ctr" eaLnBrk="1" hangingPunct="1"/>
            <a:r>
              <a:rPr lang="nl-NL" altLang="nl-NL" sz="3600" dirty="0" smtClean="0">
                <a:solidFill>
                  <a:prstClr val="black"/>
                </a:solidFill>
                <a:latin typeface="Calibri" panose="020F0502020204030204"/>
              </a:rPr>
              <a:t> </a:t>
            </a:r>
          </a:p>
          <a:p>
            <a:pPr lvl="0" algn="ctr" eaLnBrk="1" hangingPunct="1"/>
            <a:r>
              <a:rPr lang="nl-NL" altLang="nl-NL" sz="3600" dirty="0" smtClean="0">
                <a:solidFill>
                  <a:prstClr val="black"/>
                </a:solidFill>
                <a:latin typeface="Calibri" panose="020F0502020204030204"/>
              </a:rPr>
              <a:t>Visie </a:t>
            </a:r>
            <a:r>
              <a:rPr lang="nl-NL" altLang="nl-NL" sz="3600" dirty="0">
                <a:solidFill>
                  <a:prstClr val="black"/>
                </a:solidFill>
                <a:latin typeface="Calibri" panose="020F0502020204030204"/>
              </a:rPr>
              <a:t>op agressiebeleid</a:t>
            </a:r>
          </a:p>
        </p:txBody>
      </p:sp>
      <p:sp>
        <p:nvSpPr>
          <p:cNvPr id="3" name="PIJL-OMLAAG 2"/>
          <p:cNvSpPr/>
          <p:nvPr/>
        </p:nvSpPr>
        <p:spPr>
          <a:xfrm>
            <a:off x="4333874" y="1050925"/>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6" name="PIJL-OMLAAG 45"/>
          <p:cNvSpPr/>
          <p:nvPr/>
        </p:nvSpPr>
        <p:spPr>
          <a:xfrm>
            <a:off x="4333874" y="2203451"/>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16300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3975" y="528417"/>
            <a:ext cx="5724000" cy="424597"/>
          </a:xfrm>
        </p:spPr>
        <p:txBody>
          <a:bodyPr/>
          <a:lstStyle/>
          <a:p>
            <a:r>
              <a:rPr lang="nl-BE" dirty="0" smtClean="0"/>
              <a:t>1. Visie </a:t>
            </a:r>
            <a:endParaRPr lang="nl-BE" dirty="0"/>
          </a:p>
        </p:txBody>
      </p:sp>
      <p:sp>
        <p:nvSpPr>
          <p:cNvPr id="3" name="Tijdelijke aanduiding voor tekst 2"/>
          <p:cNvSpPr>
            <a:spLocks noGrp="1"/>
          </p:cNvSpPr>
          <p:nvPr>
            <p:ph type="body" idx="1"/>
          </p:nvPr>
        </p:nvSpPr>
        <p:spPr>
          <a:xfrm>
            <a:off x="1016287" y="1092884"/>
            <a:ext cx="5724000" cy="211015"/>
          </a:xfrm>
        </p:spPr>
        <p:txBody>
          <a:bodyPr/>
          <a:lstStyle/>
          <a:p>
            <a:r>
              <a:rPr lang="nl-BE" sz="2800" dirty="0" smtClean="0"/>
              <a:t> </a:t>
            </a:r>
            <a:endParaRPr lang="nl-BE" sz="2800" dirty="0"/>
          </a:p>
        </p:txBody>
      </p:sp>
      <p:sp>
        <p:nvSpPr>
          <p:cNvPr id="4" name="Tijdelijke aanduiding voor inhoud 3"/>
          <p:cNvSpPr>
            <a:spLocks noGrp="1"/>
          </p:cNvSpPr>
          <p:nvPr>
            <p:ph sz="half" idx="2"/>
          </p:nvPr>
        </p:nvSpPr>
        <p:spPr>
          <a:xfrm>
            <a:off x="671511" y="2683559"/>
            <a:ext cx="7472364" cy="3262679"/>
          </a:xfrm>
        </p:spPr>
        <p:txBody>
          <a:bodyPr/>
          <a:lstStyle/>
          <a:p>
            <a:r>
              <a:rPr lang="nl-BE" sz="3600" dirty="0" smtClean="0">
                <a:solidFill>
                  <a:srgbClr val="0576C2"/>
                </a:solidFill>
              </a:rPr>
              <a:t>                                                          </a:t>
            </a:r>
          </a:p>
          <a:p>
            <a:endParaRPr lang="nl-BE" sz="3600"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17</a:t>
            </a:fld>
            <a:endParaRPr lang="nl-BE" altLang="nl-BE"/>
          </a:p>
        </p:txBody>
      </p:sp>
      <p:cxnSp>
        <p:nvCxnSpPr>
          <p:cNvPr id="8" name="Rechte verbindingslijn met pijl 7"/>
          <p:cNvCxnSpPr/>
          <p:nvPr/>
        </p:nvCxnSpPr>
        <p:spPr>
          <a:xfrm flipV="1">
            <a:off x="2381249" y="3257549"/>
            <a:ext cx="4191001" cy="38101"/>
          </a:xfrm>
          <a:prstGeom prst="straightConnector1">
            <a:avLst/>
          </a:prstGeom>
          <a:ln w="53975">
            <a:headEnd type="arrow"/>
            <a:tailEnd type="arrow"/>
          </a:ln>
        </p:spPr>
        <p:style>
          <a:lnRef idx="1">
            <a:schemeClr val="accent1"/>
          </a:lnRef>
          <a:fillRef idx="0">
            <a:schemeClr val="accent1"/>
          </a:fillRef>
          <a:effectRef idx="0">
            <a:schemeClr val="accent1"/>
          </a:effectRef>
          <a:fontRef idx="minor">
            <a:schemeClr val="tx1"/>
          </a:fontRef>
        </p:style>
      </p:cxnSp>
      <p:sp>
        <p:nvSpPr>
          <p:cNvPr id="9" name="AutoShape 2" descr="data:image/jpeg;base64,/9j/4AAQSkZJRgABAQAAAQABAAD/2wCEAAkGBhQSERUUExQVFRUUFxcYGBgYFxYYGBgaHBYYFhwbGBgXGyYgFxojGxgVIC8iIycpLCwsGB8xNTAqNSYrLCkBCQoKDgwOFw8PFCkcHBwpKSkpKSkpKSkpKSkpKSkpKSkpKSksKSkpKSkpKSkpKSkpKSwsLCksKSwsLCwsNSkpKf/AABEIAOEA4QMBIgACEQEDEQH/xAAcAAABBQEBAQAAAAAAAAAAAAAAAgMEBQYBBwj/xAA+EAABAgQEBAMHAgUEAQUBAAABAhEAAyExBBJBUQVhcYEikaEGEzKxwdHwB+EjQlJy8RQzYoLCNGODktIV/8QAGAEBAQEBAQAAAAAAAAAAAAAAAAECAwT/xAAeEQEBAQEAAwEBAQEAAAAAAAAAARECEiExQQNhMv/aAAwDAQACEQMRAD8A9wgjscgCCCCAIYxONRLDrUE9TXyiBxbjGTwIIzakn4dPOMplzrcnMQfiqTXmQxMYvWNznWpxHtRKSDlC1kaJT92itxPtqQWTKb+5VRzyiKVckhykHoCQD9IjGcjVQ5+IltxdhteM+da8IuE+2k4m0sDT4j9Ydl+26wRnlJUHqUqI8gQaxQSsrEJpl+vW1oime6vCnOQQHCmYHXxaBjQVhOqeMb2R7ZYdVFFSP7klvMPFxIxCVpzIUFJOoII9I8rXmB+NtfhdPc1hvDcXmYaaClQSCa5Xau4sp9j2jfkzeXrkEZbhXtyhZyzklB/rbwHrqn1i/TxaSbTZZe3jT941rOJUEJRNBsQeheFQQQQQQBBBBAEEEEAQQQQBBBBAEEEEB2COQQBBHYIDkVnGONJk+F/GQ/JI3P2iXj8amUgqURSMZNne+KlqZSS4D1zb02084x11jfPOoKpqVKExKyompL0OrlqHXlHZWKXkQv4szBQSzvY1JAoSfOOYqXUUAa55UDU0+0RsFiQhzMJYVswPRhXZjHLHVNm4sup2DO1zpmIYWoDWM/jZhmy1SZYMrOzryE1JqEAhnvyF4n5lFXvFqSQVHKySnKnTOFXIs4asM4nHABIQAkAk0ag5A7kt5nWM+9VXTuIkLYOQjLmDiugBO33i5xExEsAUAJJ0DnUnYP6dIoMJw9SlqIAYsXZJrVId2BLglqWiyxqSo5SQHAYtpYO9ASTTkLRbfaSG8Tj6ug1UCN0pbYPbnET/AFZGUKDlaqZQ1jZiA6eZhrESZmYUSQSS4JGlBXoKO8PKUEp8JYj4lKLEBiQAdK5X/wCIOpEbiU8FrTuXfwlqVPc1LQiblcigLV1P2MI4Pxb3uHE1QCX+I7PQitrEwmdinoUOC+VRZjsyhqWIekXGdOSZ/u/EmYaXIVkb1DRccP8AbWckhpkwj/kykjuamMz7lJKQlTPobMGo7V77ReYXggAfKpWorS+oFCBGfc/WvVa7h3t4TSYgK5oLH/6qP1jUYHiUucHlqdrixHUGojy0mwLJJdgSxLfOm1vWJMietKnSopPIkHo7xrzrN5j1KCMPgvaSegAqVmGywC3/AGSx+caThPtDLnMPhX/Sdf7TrG51K53mxaQQR2NI5BHYIDkEdggCOR2CAIIIIAhE2YEgk2FYXGX9psepRMtNgCOpbXYD7xLcWTUTiGMM1ZJoGoBoNutREEYq7ggaNXTYa9I5hPClObxEUdmJYNbmQPSHZUzLQUdRsNWr6xw+u3wiXjEGqQTmDBxQkGt9LVbSKzGSZcxRE1ISJeVQJs58IY5r3DND/EpywrLLlqXRRzFbHMwYVIcPz3ipVxYKnrS1Ey0Xr41KzBiTUgJck1pF+hM/EZ0zpQAChMCECwKctVPRyHdtwOcVHEUZE5aqeooznkC9GZtbxRYPjuaat0mb/FK2KsstIZYJzF8tCDYB+cXPCuJom51LzrRIUMpP+5muEuKGmr6vWHwXHDULRLT4Cq6mAtQMA+v1MQ/9QFqKsxsKWDEltQX5cofwGMnIT/HyhRUojKCyXdgSDUswflQ3htExM2akgFqjkWB8VNHHzaIprG4gZgCVAEMGNyKttvTlCF4SSseIgtckZVClbBjr6xJmoSDlKAQXag7EEjQw7LkOkskOE0Fnr01PzizpLDGMwZShk+JLWF2v8JZr+Qivl4UpCTmZCWI3q7ljRy/pDs6bMlsmnwlszFnNju1K8o5LklaxXOH8KWAbR72veNaixw2CSoJJUUsujMGJ3B7OOcaHg08gqBpUgc2eo3pFOZQEtTgJLEvudKjQOA8TZEtK0NmIUKE2Iy0PW1oiEcYSkFy1CzfzbBrb7wxhlldSCklr+Vn713hKMOsEKmLKnJGZKmSNqfneLBEsuR0PTft+aRmtEYTEnWlx+8SZPDU+9z51BTMEv4eVN6UMQsWMu9btWtGIh3DTCQa1a7etf3ibir+RxvESmdQWnZVW6EV+cWWD9tJZOWakyy7A3Seb7Rl5M05gMhKSL3Y89oXMwxJpVN8p0I2iz+ljN4j0aXMCg4IINiKiFR5Nw2bOQCZZmSvEXRnJTe/hoAbiNXwX2lmJGWeMwH8wuB/5R2nUrnebGughMuYFAEFwQ4hUaZEEEEAQQQQDGNxHu0KUf5QTGExkwkgvUkasSTVvn5Rova7FMhCP6iVHnlH3I8ozUuyiWITQcy/4I5d104harEJNh5G/7+UMqXfpQ+X2h/DKGtqj5xG4lmzlmyEDw1Csz3po3rGZ8bSSxS39KajehpGS4jjBKmoK0ZVzfe5Ukuc5BqUijeEAK0ZtYvpSmBBVldBAJNgA1jrGG4lNC1zcQs/7EopAUfEqa5y5f7RMHmIQrJr4or/Sow5yhEtalJGX+IVLNa3NwGvG+4VhDIwYCUhMwqQuYm7FRSkA3dk5acjUXjOezuGZHv1pClGchMsG5JLEilwkqP8A1MejykZ0GlCnpYsOz1/7ROqvLM8ZVQ5R4lllBzR6MAT684nYCYmRJASAWIzVuVClfyxihnYgnEspK2SDcEB2NC4qHYxerSmYHIDUKmFyLFtGpGNq45i1OMxUFKzO4oHNafvBwxVQxLlzl30NPWI03EswpoDYD0/LwxhsRlUA/wC1KHlWG6YtJKXzAtUum1AoWIIYG/ZhDn+jADmik69qWqAcx84jpmtMSpyUqa1XNdDZxmDchvDvFcV7hSFguknKUkDUhn2HxeYjUqU/LxQNCzgP9AxOjQ3IlJmAK96UklgUqFwwauuur3hU6VLUSWQo0OV3JF2YG3yMdK5KKMxUXZwCAdmNR+PG9ZT8OhIlrBWZhDhQoCNqBgDR4VhEZg6CFKSD/O6DQUUAfiYkORpFdg5gExSSxTQ3ejMCTto9YtcKmVLIErzHwVrcU2iBU6SCmlW3uDdj6ecQZK1JcK0sdLOPpQxOxHEU00bWmuj629eUQlzATSu/7b9RsIxWom4DFOGcMRTnqR6RITN3Ot6xXe8QlL0SXDOWBVpzL/WLOUkDuH+mvyiRTGJwDnOMuah8SX/feG8RjPdrSC/iFgmlxryc0vWJyJlfx/OFqWCw7f4jSVbezvFUpPulEAKJKCaDmkfPzjSx5vMKUKD3NgTSxsNDeNp7O8Q99IBJcpJSe1j3DR2561x6mLSCCCNsiCCCAyftik+8ln/iWrzc/SKD/UEJaoenpyvF97bzmXKFahduqddNYzs6gGrAD5V9PWOHV9u3M9HUqYUNSzdW1iHKJJaxq9dqtXnHRMBoee/5eETlqdJHxAM4/K0iNHJgByjRVH7F69AfIRlfaSd715IGUFZUpr5fCUglq1Fh9o0WJDS1CocFruOutQ0U2Akj3y1UDMUvrzA6lvOIGeCYMgSXZpAVmehTMV8IDXUErWT1EazCYbKkObJSPS3nFajCKBzCialnqtanL9HA6vtSJk6QAgEg1153UwDaUhIarV4hJQAr4iFKUGqkvTyHm0VeIxoQkh2LWPN/WI3F8QfeKamZRc79eTRU4tLksqlHUp7k6C5h4mpRxZJYh6j1+usJx84pSZn9F9CBbvpFeZ5dqFtXBBY3emjebPE+ViAuWoKAckBxqHA3hmJqVh+IiZhyE3SEkVHwhaVEt+Wi8nELGUJJVMpyFyCruBGCl4cypgSC6a0eqVaNs7dKc41XD+M/xEqOvxc9BSwZie8SxYt//wCWWRnyg0ZZcqoLsAGLtEibKEsBSyCAzkgV0cO5F3pCJnEkrUNCC4cU3+VIBxLMpuVaFWmo5/WJ7VIlodY/hnKARnDUHS50MN8TwzALTmZKVPkva5FXiykzQgAAfn40JJsbDZvxtof4KiT7MzVLCvelQIJALOCWe1KMNN94dncPMtWUqLFhmH8rXB7gfYxoOHrKcqlfzEkgbMAnk9bRE4xOCXUzglgBuSAl+X2ixFdhJCZbrJzF6HU0BYaEmrRbTsVLZlGhBNyCmlS4sw56RVz8MshnABIJBTnAN3ApW9ebw3j8UUFAUzKISS9C5Ivdj50gLY8RSSMhzB2Jb8cGnrHJ2JqGLD1136RXYZRCCFMCm11MOdNKHlasM8XWtCApKfeGjMQLt4huHva8axnV0rBJUtKySVJSQC9C9agUNrxYeyHFxKmKlL/nU4Oxsx5EN3jP8OxByJzhlsl0h6KLmnI18o5ilhC1GoJY+UanqpfceswQzg52eWhX9SUnzAMPR2chBBBAY725H8SUX/lUBzOZP7Rn1LcDmPOrVjRfqBaSQKjP/wCMZGWuwjh1/wBV25+Hcr9iK93I8vlCMUnNQ7jlRm7aw9hwz3I1evZ/ykRcSLtevkGf85QU1MxaAtKQggKSUlQtRz4hua1rbpEWfLOYzEkZcoQgf8ioEZQLMxr/AMuUS8SjIlLXAqXIrUCjsaqa3OIWImZEy0XKSkOG6E0oKdN4zqrmYthvQjUv27ekV+OxylJcVBzB9RoWJ0JzU1hfEClEtybV0dn3apYgbiKvEI/g5QSK56cyXH17wlFfj5uUFINAliTyqa33pFIcS7OHfTQVOn1ibjSQXU1dvy0RZOFY1tpWtagv3MdIxTM0ZZpQS6SSpJAukmw0dNoflzckmYtnyZWb+oqSkU2cj0hniEseEgmhcDk4evy6dIVPByKTTxKQWbQeL6P5dpYSo8kElz8VqkVqa/KLjCEA2tXvTXT6xX62cPRw316w/ImMqhdgxHz+sYrcW0rEAqCt2ci9P2vFxh1oBJDVZwwDl3qW6xnJaxfcOQP6v8RMkzg6W/qLitQQbg7Foyq/xU45xlIYtd6U8omy1GiSHDfnPbyivwyAohzRx6V+jV35RYTJbsoEUpqH29YkhaXL4gSMtHSB3GUfv5RzBzScwIdj3pbrd4RisPm8aRXTcWpat9bd4clSSQDYpFupBrS4MaRPygVaqaA6j8v2ivn4MEgspWU0SAGqaMDqRR9GO8SZU4lBzUpQ9Kef5rEbEZQp1KLjKxLAByRcNm/loesX9RD91kWkJcOVFQOWxIDq8gzH6RMxE5KBm0UCH0oCQCTRNH8ugL+HmrU5TlUGooVL3agau8JViEKU4SSgpSWuHOh6M3IgbxdTDSPEykkpDCxNnDa1qPWE41IzJcPoRvTWGcDICEkJJAV4hUnKVVy8m2h/EhmXcOC9bUjdSN17G8Q95hwD8Us5T0uO2naL6MZ7H4rLOyAMmYgkdUnboTGzjpHOiCCCKjPe3EgHClWqFJI7nKfQxgJd7M3rby09Y9O9ocH73DTUAOSlwOYOYfKPMpc8CtI4f0+u3HwsCr8z0qNY4FOoP/nX6wgLNW1D1paIuOx+VLpANct7PQO3X1jLRrj0s5V5T4gAd3ZVjtpDyMMCUqPvCs5QoEMEeEl1JNQXYXo8KKrP4jQKL1FQXfZ3pEjG8RdObmS1wDU6GsZtWKn2gngoZJdz4iNiwJ8sxiJxTEskBBDAgcyD+d4Utei1CztzUXr0FxFbMxSR4czKUGGZruT4RQnQCLCkYsZlMkWDkioGtSbf43iMtxl5W9bRIRNZLD4aO2vMwxLWAWPrpG2DXuySNwO+/k3yhpSK21c8uneJaU57ME638TanlSIpYkgGgN92/faNahakC++u7XiYJQ93m3H1iMUlwltSPMCJSgyeRty/aOdagUvwAHY28gOVGEMYHF5FV0jmIxLJBaxDOQAU8z9G1iLhgcxNnr0Dt9tIYNfhZgINz+7MPURc4bFDKQKOTfe5d63BjO4KYCoDo7eh5AM8XWGRQtUE03u3b94zWllJUCSAwKhmZ70D05vCUhgFF2cBizqBYsXsoW6gmIS5mVRIDAbdG+m8TcPiM9GDgA3pbb80gEz5wlJNfCXvzfzcQ2jiBmrSiWhWUAZ1zJZCCksfDm+IkeXykSkOwcaH1D9REzETyotXkeVmMVDhmCXJSAGysnc1+0U68SZaVBQogFRqHyk7aWNTsYUZ5TmK2oxa40HnozXhrHYqWkkFicgzZjZAU1TbU0/eG+xIQhKkeE1IBBqK2BbS0ExOZBIINCG0Lu43Go5NHMLLCShzlGUAWZ9uTukDmnnAJpNfDQnTRyHve9Om0dIxUvg3FBLmy15SyE13ZVCecemAvHkDgjw+XI1LR6b7OYjPhZSjfKAeo8P0jpzWOos4III0y4Y8n9pJHusUtAtnpsMwcBu8esR5/wDqHgGnJW1FJf8A7I+rN5Rz/pNjfF9s4JxYMCHPKodjrSp5/SKjiU1pqEEguUtSxetTyZunKLCQtviJvXcBnP1PeGsXIBmpVRgDV6UBDgX1ji6nZEwpZVS5L8w1q8tftDXEZoRIJC3c0OrMxJYaC+9YTKxDi7lIIoP6aF/p1EJxgBlkOHNwBrV/M94zVZ48JWfHMn+BgyfFmIzOQaGt2II0rFovjUpCGkykoLa+JWg8RU5JYavCZcsqRkBqgMCRQh3a/aK6fhFOohJcAPUAOdszZt6VFI3LP1mxExc4lTskG9KfLeBHiYhrHNzr19Yblj3hKUtmFSGqA+rs1d+cTcJhPA7aPp5FrHWNIVOkeBirw0cb8juOtqwziMMwBtm5Am4YJDsL3i0xMvKgABjzNAN9PLc8oqVK8TuCWZyR5Ada94clIkkv1Lcm+8PTpoY6tWl6uIQJBcXq1NN/KOplqUnKlL0Nqp1uq3q8SkdXKeWQ2vf8tEOcsDwvUvQX9dNniaZRGVBUElWtCrsLfOEIwSASoh1FtXL896fKJq4ZkTJmYqTdADh6kFhYa1btTns+D4z3kkFJD01NDzbv5c4z2BmkP4gQaUSH5dasf+saHhXDMiyArNnQks/86QrOaDVJluK1el4za1D3EEOHQdne7f5Z+RhMnE5VhIvk8IIoN9evnErBl3oWSSbubVfozDlEZKSmYeZDdCmw5O8QWSVsE5SwJD7O9gdKxIx87a9SO34IhSkBb0qDa1e0cxUgtW10m/Kr628o1EJSoFidC9uevlHcTg0TZakkCpSKXapZ9U/eIs9TGrkK8JS1Qd6aVHrEzDIHu2BJYB3ofTUQgZlcCQxGZfu9JYLJBBFUn4gzbw9hkh0ACgzJ6NbS9vOJUmc4ZvtQw3iE5chBdj5VqPUv0jaK+ZOKZhTlVd3cVq7CtDSPRvYVROEDv8Sr3u9W5vHm82UcxIdk/E4cFxRiesekewv/AKNLM2ZbN1jfP1jr40Edggjo5uRR+2PDffYZW8vxhr0v6PF5HFJcMdYUeKy0EqDChSb/AJz9OURceirMpq2fUAaV0NouuK4MSZ65Z/lUQOhAUPQxVYlKSBmYJB1AYV30jz307oUlilSk5nAYguCqlQQq+nVodw2MExNKEJ1Bv011hMqQljQIUdSSouOdGGwaG5OFRLzqBLFVX0cswBs/zjFVyVilBwGOgIDbn86RX47EFRSAXJ3D1NgesTEJDKbsoX6fXlFZPSXS1My0jMbhzl8mMXlKEJCndyTcg3IbYWhwKZIZYABFACWccr2152hudILqS4d3ZtMqSDu97bw7IlOlmAOr/v8AlY1QhWMzMllKdgSaBvVy2tIThcCSoZkjcatrQUT5iJcpeWrMcpJ1iRhviB69KfRmjFtWRGRw/wB44LsRdyK/jQrh6PdKomg/lTYsWtEvD4hlaMHKiRRhvziLg8QRNKhRLuAdH33dnjEt1r0Z4qApTjSidO7/AJaGVhhUPQH7t+aRd8XwAMzMkABYHajn1MVmISkUBHdrCjco1qYioWkPlBu7V2r0uDSNLwGcS7Fqh29OoApFAJAeugf17V+0XHCVsoGzuL6FqxLRfSMOUKWoOxZ3L6ObvS0MY1wxTd+ZoS3e8N4XFq94pChlBDFv5aBhqCb11iZi5SVs7jKQoNq1WPIUPaARIxCUlKgT8NW1OrhqdrRJxinRQXDtd62f85xAw0kKJUMz9SHIBTUfl4UhbZqE0cEmtAfX7iLAziVBRCaijvQ0uan8oYkYchNyagfX87RGWLEAPXMzOGbfrDssqYAVahNucbRIwk1iQbuLXaj/AJ6Q/iiRLzIAUquV3azuW8+0QkBjoD8VL615vSLDEJ0JFebXIH1jSIOJQQgAu38xs1Q1PN+keley2DMrCSkmhIzH/sc31jznEy1KSENUqCeZJZq61j1mWhgBsAI6cOfZcEcjsbYcgjsEBg/1AwDTETdFgJP9yS4fqPkYxQAL2Y087euvS0ewce4UMRIVLsbpOyhbtp3jyPG4VSJhSRlVVKwdG9THPqOnNRU4YpcHc0dqfnyjiZxBJPwuNXdwdCOkdnheUb19Ax8xXvCM/iKagM+/169I543qFiphCSVVdVG+fIg2iGQCUNcEFulT0s8WCsolkE3I2PXz5bdYqcTMWnxSzVzQ/L0FIzFcUr+KpTuMiEkcw9h39IsMAgKNHqC1Nr9f8xnsXjHFAcwAuqv2/LRoODHNKSAWVQpNGHL19ItnpJfZxmAHQdj+xvDTVoGO/IMn7fgh6e5e1rcrxXT1qzFYdgUjTXk+w+cZ+qWpXgIUGc7s7f5hKZ9evMQT5ZYE/wCWfWAmx6N8/lEVdyMRmORVUqGtQHt5GKzEYUe7Sp1Ay1MQWu+R6avSJQm5SnNUEgBiHtWOcQlhQOQsCTpV3fXlSIIxllJD0s/50iZwyY5I2rQ2t+xhuWlyCNBXpU/eJOClDN1133v+VMTVXeFTdVsw5/bp6wozSz0JIJHKlB6tEeR8RJJICi21iL/zU/Kw8wuQCHLOdwLdIAlAlPT11o2jmBEv3iSAah6EOGc0pW2tDWI+Kn+FgbkimhDPo1tjszw9gJhSm9yACdXoKiu3pG4lKxeHCUJYMCHO713uQyj5Qzg3YK001owv6em0O8RWCEB6i2rMHJ7tEXCT8ySh3AUUk/KukanxFgEChDMSQ1WFyfVz3iUsFYP9qX2vWtnZopRiChaCUqq7NYdXN3q9q9Iupc50E0AIGV7kkhyBoKRYiR7P4fNi5ST8IObuATUb+ER6VHn3sXKKsYov8CCSNnZI+ao9Cjrz8cuvogjkdjbLkEEEARhv1E4U2TEJGoQvr/IT3p5RuYh8ZwwmYeahVlIUPQ+sSrHjmKV5ft/mIqmO4N3/ADvDuCxedOVV0itw8NTRl6daxydEDFpAJYbHarWvV2HmIrgGcVehqLg1Hf7RK43MKVJIHxHrV3tEGaSCom407u3lDDVXOmeMuHST3FGpzi/4HPyISKeElIIsRcFvy0QMVhsqWNAsJWORL05hmMM8OxLBSXJbxC+l284nU9EaLiBAUW0Djy+3yiGZaWcEFg7Xrb/9QrGTlLllSWzU7jmD29LRCkjOAUixsbAtUH18452NpcyeGBZwA9b9vlyhlLuN9ddLdIQaAu1Sw1YZQW5GvrD6JRJOhBqNw20RVrLQFpYXbVvTpDOKwGQOlRJAD8635H7QYyblk5k/EC7OHZ2NLm4hqXxMzGCQ5qDUAUH+fKJlVKwwR7qYokpypvqmjvzPJq1iLLXNHjUB4ikAhicpBNtFEkuS+ndEyYpADEZsxIFgxSUk8uvWHJuOogJGVvi3e1ORiyJassPNBTydtmblTp3h5eKaheh5tsBfpFFOxRSQQHzuTUUYh63NTFlhZ4VlJdmtS7M3aNSJqRMqAdASXOUpNhYFxtWHRiAUWDlgBqwV8/vDE2cMoAJOY/2lm1GopEVCjkdTM/xDcOanTdxtFxNWk/EOQdSCDq9KN2KoRw3DZVqBBIJBPK4NR28ogLxCn0UWLZvEQ4uGao3iVglmjAgCqhU3ABvWlKaRRZmQAydidRTX6wnE4spWH0AZItZqvzhqTPyhzq/M+Q0EQpyr6pf9+5eEWt7+m8vN7+YbulPzJ+kbeMz+neEyYJJ1WpSj55R6CNNHefHC/RBBBFQQQQQBCZiXBG4IhUEB87z8SQtaQ7IPi9fXl0heJmqGSmZCx8T1chx4dqEO72pFlxzBe6xmIQkBkzVqbfN4vkYpMTMKwQCM1UgVCh/a1223jk6nVoExJYupIzNS4sR6luRiHxpJWEF2JLBWlQ4c6vbtCeE+BDZfhpUFy1dnc18hDePKjkKnKU3Bdi4owBsK92iBjFzFmUMyfEwS9xRwydm1ip4Zi1Jmhw1a7WuabfWLmZjAQySXSKGlQXJDA3bxHTxRATgBnY5svLRr/LvFRe8PwyvHsMwHPUBhoU06w9Kke7CyzVdx0evd4rTjmdLkkUflp0It3gn4pQUAQQBvoPifrY9o5WNnJSx43cBbd2ezdfSFS+JJSHNxeunPlWIC8c5PKz6mmsdYKJuQBWmg1cfX1aLhq0/1AWFOxcE+Lk/OjmImF8CiCXGY0rVwWB3oYj4OYxGlxQuG2va8PKRmIcpZJB/7A6agWJ5J1hgTilErUQ5yivKzONgGENHHkGxLg1Gz0Ne4h9WHqa6MNbtd7vT1hhckJCS1UuCxcO4sNL941J6ZKGOK6UDeLro1bDq8TsDi1E+EUS9dSW2b8eK3CqALgg1v3ux+1oloSlnd8+z6MCHHNqxcFrNnaFnFuelutYTPmPlHwjalLBg9qOH5c6IkpAFkl1MHcVS6aUt4TWEysGouAyWI1sRoBz7aRMVJCagPW5DMAC701sKRKTMqGU5c0LCjFTchQdGEJXJSn4fERawozAFj3o945JQ5a5azsBzJq4vSIHZivCKtcVIFX0cVqwjqVaFvCB1fU00MdCagmrPpTr5w5huFTMRMRJlVVMVUuWTLpmU+retosV657It/osO1vdpi3iPw7ApkykSkfDLSEjoA0SI7uAgjsEByCCCAIIIIDxP2/SpHEp4KSApKVpJ1GVnGhqlQOzVuIyWExXvc6rMSA1GZTOLNpWPdvbn2STj8OUik1DqlqdqtVJP9J+x0jxCfJXhyqVMlmWUMMjFJDagi4O4vGLG5UoTPDUsaVuRtQa0akMZQZZJLljlBBepOvaIsnEmyWet9AdRuYVImEJDuH5DQX8j1qdow0rk4DIEq8RY0IJNczV3BoIax6FhYKQWdgdO5La3HSJSZ5UsKCT4ObM5BdSQfxzBOxRUQACzkksBo57gNFRDmYZaiTRJI0bkbCnN+kPqxC3JmD4g9GNLOMp5H67QlQIBuzUVQ+GgYdKeYhQmpD1JBok0Fw3kX+cZV1UtmIHTvYsadoaTJIcBdRWyrM92Ahz39Wo4Ljs/3L/WGhiQFGgB6/n4YB0YNgwYFyzMDQuwDu9QYd9wahkgpOmoJY9dYYRjWXmUwDMNU3qWAcGz1h9M0OVAMPCzO1KV1351gOmZe21iToX3vTtCikMAKl6Akl3G53+kNzVOzMlwejOW5sATTnHUzVDu3Sm7ijVrzjSIs/BqCiqWGrlZw+5bkzQ5KdDOMr0UxuaVIs7Qv34dnJqNasLMQb84ellJukuACQRdqPzgLCVNDeIuwqOp2v+CJcsFJGYAvzdt6mps/U8oq1ISUll5SQ48TNyO1j+Uifw7AzJzGWidPJuUIUUnS6QAKc4in58xJY0DmoGlOW5hfvWAJarPUitmY1/xF5gfYLHTG/gIlDeasAtTRGYv3i+4X+kCc2fEz1LOqJYyJJ18RdTGtmh42nlIxuBwsydNSiVLWsqNgLUqVKIZI59o9X9kvZQYRJUo5pqwyjcJDvlS+j669hFtw3hMrDoySUJQNWueZNyesS43zzjF60QQQRtkR2CCA5BBBAEEEEARU+0PsxJxiMs1LKHwrTRaeh1HIuItoIDwT2p9gsRgsyzmmy2pNQHINR4gx92a8xzjJhKUlKS6q/GdAbuP6nItH1O0Zrjv6d4LFl1ysi3fPKJlqfc5aK7gxi8tTp8+nDpcKCkJBWxJoCAwAJD84TNnMXKknKCMw+AinxFzXkDHrs39EpdQnErAsM0tKiB1SUvcxCm/oUcrJxgGv+wfpNieNXY8uWk6qSwIvR6NZq1A8oj4uWQxUToKGt/X9o9Vwv6AhNTjK/wDGTybWZtDkz9BQo+PGP/8AAK9f4lTDxpseTSgBRyDQWuQwJZWjNrC0oQwPwknXUM9Rtv2j1pP6CSwABjZwb/20N619YcR+hiQSTjZhcEf7SNdb3h402PLpcpK3B1rQctDaxHnDUxCUpzJWC9xqkgWvVvm8esYb9CZKSCcXPLBqJlJ22TyEWWH/AEU4eCCsTZpH9UxQFb0Q0PGmx4jmSUhKjWpFWd/Fzo/4ItOG+zWMxICsPImqoQFKBCS5/qV4QBoRH0Bw72QwcggysPKSoBgrKCpv7lOYt4vink8Vw36JYqaxmzpUnXw5lqDs4plGm+pjWcM/RjByy8xU2aSGLqyjyTX1jfQRrE1T4D2OwcmsvDSgdynMfNTmLdKQKCgjsEVBBBBAEEEEAQQQQHYI5BAEEEEAQQQQBBBBAEEEEAQQQQBBBBAEEEEAQQQQBBBBAEEEEAQQQQBBBBAEEEEAQQQQHYIIID//2Q=="/>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2647949"/>
            <a:ext cx="1800227" cy="120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2769393"/>
            <a:ext cx="1953655" cy="156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jdelijke aanduiding voor tekst 2"/>
          <p:cNvSpPr txBox="1">
            <a:spLocks/>
          </p:cNvSpPr>
          <p:nvPr/>
        </p:nvSpPr>
        <p:spPr bwMode="auto">
          <a:xfrm>
            <a:off x="928927" y="1226234"/>
            <a:ext cx="5724000" cy="2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spcBef>
                <a:spcPts val="1000"/>
              </a:spcBef>
              <a:spcAft>
                <a:spcPct val="0"/>
              </a:spcAft>
              <a:buFont typeface="Arial" pitchFamily="34" charset="0"/>
              <a:buNone/>
              <a:defRPr sz="1400" b="0" kern="1200" cap="all" baseline="0">
                <a:solidFill>
                  <a:schemeClr val="accent2"/>
                </a:solidFill>
                <a:latin typeface="+mn-lt"/>
                <a:ea typeface="+mn-ea"/>
                <a:cs typeface="+mn-cs"/>
              </a:defRPr>
            </a:lvl1pPr>
            <a:lvl2pPr marL="457200" indent="0" algn="l" rtl="0" eaLnBrk="1" fontAlgn="base" hangingPunct="1">
              <a:lnSpc>
                <a:spcPts val="2163"/>
              </a:lnSpc>
              <a:spcBef>
                <a:spcPts val="500"/>
              </a:spcBef>
              <a:spcAft>
                <a:spcPts val="1200"/>
              </a:spcAft>
              <a:buFont typeface="Arial"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ct val="0"/>
              </a:spcBef>
              <a:spcAft>
                <a:spcPct val="0"/>
              </a:spcAft>
              <a:buNone/>
              <a:defRPr sz="1800" b="1" kern="1200">
                <a:solidFill>
                  <a:schemeClr val="tx1"/>
                </a:solidFill>
                <a:latin typeface="+mn-lt"/>
                <a:ea typeface="+mn-ea"/>
                <a:cs typeface="+mn-cs"/>
              </a:defRPr>
            </a:lvl3pPr>
            <a:lvl4pPr marL="1371600" indent="0" algn="l" rtl="0" eaLnBrk="1" fontAlgn="base" hangingPunct="1">
              <a:lnSpc>
                <a:spcPct val="90000"/>
              </a:lnSpc>
              <a:spcBef>
                <a:spcPct val="0"/>
              </a:spcBef>
              <a:spcAft>
                <a:spcPct val="0"/>
              </a:spcAft>
              <a:buClr>
                <a:srgbClr val="0076B1"/>
              </a:buClr>
              <a:buFont typeface="Arial" pitchFamily="34" charset="0"/>
              <a:buNone/>
              <a:defRPr sz="1600" b="1" kern="1200">
                <a:solidFill>
                  <a:schemeClr val="accent2"/>
                </a:solidFill>
                <a:latin typeface="+mn-lt"/>
                <a:ea typeface="+mn-ea"/>
                <a:cs typeface="+mn-cs"/>
              </a:defRPr>
            </a:lvl4pPr>
            <a:lvl5pPr marL="1828800" indent="0" algn="l" rtl="0" eaLnBrk="1" fontAlgn="base" hangingPunct="1">
              <a:lnSpc>
                <a:spcPct val="90000"/>
              </a:lnSpc>
              <a:spcBef>
                <a:spcPts val="500"/>
              </a:spcBef>
              <a:spcAft>
                <a:spcPct val="0"/>
              </a:spcAft>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BE" smtClean="0"/>
              <a:t>= agressiepreventiebeleid vertrekt van doordachte, gedragen visie die strookt met visie van organisatie</a:t>
            </a:r>
            <a:endParaRPr lang="nl-BE" dirty="0"/>
          </a:p>
        </p:txBody>
      </p:sp>
      <p:sp>
        <p:nvSpPr>
          <p:cNvPr id="15" name="Tijdelijke aanduiding voor inhoud 3"/>
          <p:cNvSpPr txBox="1">
            <a:spLocks/>
          </p:cNvSpPr>
          <p:nvPr/>
        </p:nvSpPr>
        <p:spPr bwMode="auto">
          <a:xfrm>
            <a:off x="676275" y="4218383"/>
            <a:ext cx="7886700" cy="342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1000"/>
              </a:spcBef>
              <a:spcAft>
                <a:spcPct val="0"/>
              </a:spcAft>
              <a:buFont typeface="Arial" pitchFamily="34" charset="0"/>
              <a:defRPr kern="1200">
                <a:solidFill>
                  <a:schemeClr val="tx1"/>
                </a:solidFill>
                <a:latin typeface="+mn-lt"/>
                <a:ea typeface="+mn-ea"/>
                <a:cs typeface="+mn-cs"/>
              </a:defRPr>
            </a:lvl1pPr>
            <a:lvl2pPr indent="-179388" algn="l" rtl="0" eaLnBrk="1" fontAlgn="base" hangingPunct="1">
              <a:lnSpc>
                <a:spcPts val="2163"/>
              </a:lnSpc>
              <a:spcBef>
                <a:spcPts val="500"/>
              </a:spcBef>
              <a:spcAft>
                <a:spcPts val="1200"/>
              </a:spcAft>
              <a:buFont typeface="Arial" pitchFamily="34" charset="0"/>
              <a:buChar char="•"/>
              <a:defRPr kern="1200">
                <a:solidFill>
                  <a:schemeClr val="tx1"/>
                </a:solidFill>
                <a:latin typeface="+mn-lt"/>
                <a:ea typeface="+mn-ea"/>
                <a:cs typeface="+mn-cs"/>
              </a:defRPr>
            </a:lvl2pPr>
            <a:lvl3pPr marL="179388" algn="l" rtl="0" eaLnBrk="1" fontAlgn="base" hangingPunct="1">
              <a:lnSpc>
                <a:spcPct val="90000"/>
              </a:lnSpc>
              <a:spcBef>
                <a:spcPct val="0"/>
              </a:spcBef>
              <a:spcAft>
                <a:spcPct val="0"/>
              </a:spcAft>
              <a:defRPr kern="1200">
                <a:solidFill>
                  <a:schemeClr val="tx1"/>
                </a:solidFill>
                <a:latin typeface="+mn-lt"/>
                <a:ea typeface="+mn-ea"/>
                <a:cs typeface="+mn-cs"/>
              </a:defRPr>
            </a:lvl3pPr>
            <a:lvl4pPr algn="l" rtl="0" eaLnBrk="1" fontAlgn="base" hangingPunct="1">
              <a:lnSpc>
                <a:spcPct val="90000"/>
              </a:lnSpc>
              <a:spcBef>
                <a:spcPct val="0"/>
              </a:spcBef>
              <a:spcAft>
                <a:spcPct val="0"/>
              </a:spcAft>
              <a:buClr>
                <a:srgbClr val="0076B1"/>
              </a:buClr>
              <a:buFont typeface="Arial" pitchFamily="34" charset="0"/>
              <a:defRPr sz="3600" kern="1200">
                <a:solidFill>
                  <a:schemeClr val="accent2"/>
                </a:solidFill>
                <a:latin typeface="+mn-lt"/>
                <a:ea typeface="+mn-ea"/>
                <a:cs typeface="+mn-cs"/>
              </a:defRPr>
            </a:lvl4pPr>
            <a:lvl5pPr marL="203200" algn="l" rtl="0" eaLnBrk="1" fontAlgn="base" hangingPunct="1">
              <a:lnSpc>
                <a:spcPct val="90000"/>
              </a:lnSpc>
              <a:spcBef>
                <a:spcPts val="500"/>
              </a:spcBef>
              <a:spcAft>
                <a:spcPct val="0"/>
              </a:spcAf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pPr>
            <a:r>
              <a:rPr lang="nl-BE" sz="2400" dirty="0" smtClean="0">
                <a:solidFill>
                  <a:srgbClr val="0576C2"/>
                </a:solidFill>
              </a:rPr>
              <a:t>Middenweg: geen extremen </a:t>
            </a:r>
          </a:p>
          <a:p>
            <a:r>
              <a:rPr lang="nl-BE" sz="2400" dirty="0" smtClean="0">
                <a:solidFill>
                  <a:srgbClr val="0576C2"/>
                </a:solidFill>
              </a:rPr>
              <a:t>      (verregaande veiligheidsmaatregelen </a:t>
            </a:r>
            <a:r>
              <a:rPr lang="nl-BE" sz="2400" dirty="0" err="1" smtClean="0">
                <a:solidFill>
                  <a:srgbClr val="0576C2"/>
                </a:solidFill>
              </a:rPr>
              <a:t>vs</a:t>
            </a:r>
            <a:r>
              <a:rPr lang="nl-BE" sz="2400" dirty="0" smtClean="0">
                <a:solidFill>
                  <a:srgbClr val="0576C2"/>
                </a:solidFill>
              </a:rPr>
              <a:t> gedoogbeleid)</a:t>
            </a:r>
          </a:p>
          <a:p>
            <a:pPr marL="457200" indent="-457200">
              <a:buFontTx/>
              <a:buChar char="-"/>
            </a:pPr>
            <a:r>
              <a:rPr lang="nl-BE" sz="2400" dirty="0" smtClean="0">
                <a:solidFill>
                  <a:srgbClr val="0576C2"/>
                </a:solidFill>
              </a:rPr>
              <a:t>Uitgewerkt beleid: zowel preventief als reactief</a:t>
            </a:r>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4140" y="2861187"/>
            <a:ext cx="1666985" cy="792724"/>
          </a:xfrm>
          <a:prstGeom prst="rect">
            <a:avLst/>
          </a:prstGeom>
        </p:spPr>
      </p:pic>
    </p:spTree>
    <p:extLst>
      <p:ext uri="{BB962C8B-B14F-4D97-AF65-F5344CB8AC3E}">
        <p14:creationId xmlns:p14="http://schemas.microsoft.com/office/powerpoint/2010/main" val="2247210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468312" y="3649663"/>
            <a:ext cx="1187450" cy="2376487"/>
          </a:xfrm>
          <a:prstGeom prst="rect">
            <a:avLst/>
          </a:prstGeom>
          <a:solidFill>
            <a:schemeClr val="accent4"/>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1" name="Rectangle 19"/>
          <p:cNvSpPr>
            <a:spLocks noChangeArrowheads="1"/>
          </p:cNvSpPr>
          <p:nvPr/>
        </p:nvSpPr>
        <p:spPr bwMode="auto">
          <a:xfrm>
            <a:off x="1655762" y="3644898"/>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2" name="Rectangle 20"/>
          <p:cNvSpPr>
            <a:spLocks noChangeArrowheads="1"/>
          </p:cNvSpPr>
          <p:nvPr/>
        </p:nvSpPr>
        <p:spPr bwMode="auto">
          <a:xfrm>
            <a:off x="2736850" y="3649663"/>
            <a:ext cx="1150937"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3" name="Rectangle 21"/>
          <p:cNvSpPr>
            <a:spLocks noChangeArrowheads="1"/>
          </p:cNvSpPr>
          <p:nvPr/>
        </p:nvSpPr>
        <p:spPr bwMode="auto">
          <a:xfrm>
            <a:off x="5365750" y="3644900"/>
            <a:ext cx="1079500"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4" name="Rectangle 22"/>
          <p:cNvSpPr>
            <a:spLocks noChangeArrowheads="1"/>
          </p:cNvSpPr>
          <p:nvPr/>
        </p:nvSpPr>
        <p:spPr bwMode="auto">
          <a:xfrm>
            <a:off x="6445250" y="3644900"/>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5" name="Rectangle 23"/>
          <p:cNvSpPr>
            <a:spLocks noChangeArrowheads="1"/>
          </p:cNvSpPr>
          <p:nvPr/>
        </p:nvSpPr>
        <p:spPr bwMode="auto">
          <a:xfrm>
            <a:off x="7524750" y="3644900"/>
            <a:ext cx="107950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BE" altLang="nl-NL" sz="1300" b="1" dirty="0"/>
          </a:p>
          <a:p>
            <a:pPr eaLnBrk="1" hangingPunct="1"/>
            <a:r>
              <a:rPr lang="nl-BE" altLang="nl-NL" sz="1400" b="1" dirty="0" smtClean="0">
                <a:latin typeface="+mj-lt"/>
              </a:rPr>
              <a:t>Monitoring</a:t>
            </a:r>
          </a:p>
          <a:p>
            <a:pPr eaLnBrk="1" hangingPunct="1"/>
            <a:endParaRPr lang="nl-BE" altLang="nl-NL" sz="1400" b="1" dirty="0"/>
          </a:p>
          <a:p>
            <a:pPr eaLnBrk="1" hangingPunct="1"/>
            <a:endParaRPr lang="nl-NL" altLang="nl-NL" sz="1400" b="1" dirty="0"/>
          </a:p>
        </p:txBody>
      </p:sp>
      <p:sp>
        <p:nvSpPr>
          <p:cNvPr id="2056" name="AutoShape 28"/>
          <p:cNvSpPr>
            <a:spLocks noChangeArrowheads="1"/>
          </p:cNvSpPr>
          <p:nvPr/>
        </p:nvSpPr>
        <p:spPr bwMode="auto">
          <a:xfrm>
            <a:off x="3887787" y="4113211"/>
            <a:ext cx="1368425" cy="1439863"/>
          </a:xfrm>
          <a:prstGeom prst="irregularSeal1">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INCIDENT</a:t>
            </a:r>
            <a:endParaRPr lang="nl-NL" altLang="nl-NL" sz="1400" b="1" dirty="0">
              <a:latin typeface="+mj-lt"/>
            </a:endParaRPr>
          </a:p>
        </p:txBody>
      </p:sp>
      <p:sp>
        <p:nvSpPr>
          <p:cNvPr id="2057" name="Rectangle 29"/>
          <p:cNvSpPr>
            <a:spLocks noChangeArrowheads="1"/>
          </p:cNvSpPr>
          <p:nvPr/>
        </p:nvSpPr>
        <p:spPr bwMode="auto">
          <a:xfrm>
            <a:off x="611188" y="3860800"/>
            <a:ext cx="936625" cy="360363"/>
          </a:xfrm>
          <a:prstGeom prst="rect">
            <a:avLst/>
          </a:prstGeom>
          <a:solidFill>
            <a:schemeClr val="accent4"/>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err="1">
                <a:latin typeface="+mj-lt"/>
              </a:rPr>
              <a:t>Proactie</a:t>
            </a:r>
            <a:endParaRPr lang="nl-NL" altLang="nl-NL" sz="1400" b="1" dirty="0">
              <a:latin typeface="+mj-lt"/>
            </a:endParaRPr>
          </a:p>
        </p:txBody>
      </p:sp>
      <p:sp>
        <p:nvSpPr>
          <p:cNvPr id="2058" name="Rectangle 31"/>
          <p:cNvSpPr>
            <a:spLocks noChangeArrowheads="1"/>
          </p:cNvSpPr>
          <p:nvPr/>
        </p:nvSpPr>
        <p:spPr bwMode="auto">
          <a:xfrm>
            <a:off x="1692275" y="3860800"/>
            <a:ext cx="935038"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Preventie</a:t>
            </a:r>
            <a:endParaRPr lang="nl-NL" altLang="nl-NL" sz="1400" b="1" dirty="0">
              <a:latin typeface="+mj-lt"/>
            </a:endParaRPr>
          </a:p>
        </p:txBody>
      </p:sp>
      <p:sp>
        <p:nvSpPr>
          <p:cNvPr id="2059" name="Rectangle 32"/>
          <p:cNvSpPr>
            <a:spLocks noChangeArrowheads="1"/>
          </p:cNvSpPr>
          <p:nvPr/>
        </p:nvSpPr>
        <p:spPr bwMode="auto">
          <a:xfrm>
            <a:off x="2809875" y="3860799"/>
            <a:ext cx="863600"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300" b="1" dirty="0" smtClean="0">
                <a:latin typeface="+mj-lt"/>
              </a:rPr>
              <a:t>Voorbereiding</a:t>
            </a:r>
            <a:endParaRPr lang="nl-NL" altLang="nl-NL" sz="1300" b="1" dirty="0">
              <a:latin typeface="+mj-lt"/>
            </a:endParaRPr>
          </a:p>
        </p:txBody>
      </p:sp>
      <p:sp>
        <p:nvSpPr>
          <p:cNvPr id="2060" name="Rectangle 33"/>
          <p:cNvSpPr>
            <a:spLocks noChangeArrowheads="1"/>
          </p:cNvSpPr>
          <p:nvPr/>
        </p:nvSpPr>
        <p:spPr bwMode="auto">
          <a:xfrm>
            <a:off x="5435600" y="3860800"/>
            <a:ext cx="936625"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Reactie</a:t>
            </a:r>
            <a:endParaRPr lang="nl-NL" altLang="nl-NL" sz="1400" b="1" dirty="0">
              <a:latin typeface="+mj-lt"/>
            </a:endParaRPr>
          </a:p>
        </p:txBody>
      </p:sp>
      <p:sp>
        <p:nvSpPr>
          <p:cNvPr id="2061" name="Rectangle 34"/>
          <p:cNvSpPr>
            <a:spLocks noChangeArrowheads="1"/>
          </p:cNvSpPr>
          <p:nvPr/>
        </p:nvSpPr>
        <p:spPr bwMode="auto">
          <a:xfrm>
            <a:off x="6516688" y="3860800"/>
            <a:ext cx="935037"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Nazorg</a:t>
            </a:r>
            <a:endParaRPr lang="nl-NL" altLang="nl-NL" sz="1400" b="1" dirty="0">
              <a:latin typeface="+mj-lt"/>
            </a:endParaRPr>
          </a:p>
        </p:txBody>
      </p:sp>
      <p:sp>
        <p:nvSpPr>
          <p:cNvPr id="2062" name="Oval 35"/>
          <p:cNvSpPr>
            <a:spLocks noChangeArrowheads="1"/>
          </p:cNvSpPr>
          <p:nvPr/>
        </p:nvSpPr>
        <p:spPr bwMode="auto">
          <a:xfrm>
            <a:off x="752475"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1</a:t>
            </a:r>
            <a:endParaRPr lang="nl-NL" altLang="nl-NL" b="1">
              <a:solidFill>
                <a:schemeClr val="bg1"/>
              </a:solidFill>
            </a:endParaRPr>
          </a:p>
        </p:txBody>
      </p:sp>
      <p:sp>
        <p:nvSpPr>
          <p:cNvPr id="2063" name="Oval 36"/>
          <p:cNvSpPr>
            <a:spLocks noChangeArrowheads="1"/>
          </p:cNvSpPr>
          <p:nvPr/>
        </p:nvSpPr>
        <p:spPr bwMode="auto">
          <a:xfrm>
            <a:off x="1862930"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2</a:t>
            </a:r>
            <a:endParaRPr lang="nl-NL" altLang="nl-NL" b="1">
              <a:solidFill>
                <a:schemeClr val="bg1"/>
              </a:solidFill>
            </a:endParaRPr>
          </a:p>
        </p:txBody>
      </p:sp>
      <p:sp>
        <p:nvSpPr>
          <p:cNvPr id="2064" name="Oval 37"/>
          <p:cNvSpPr>
            <a:spLocks noChangeArrowheads="1"/>
          </p:cNvSpPr>
          <p:nvPr/>
        </p:nvSpPr>
        <p:spPr bwMode="auto">
          <a:xfrm>
            <a:off x="2937668" y="4365624"/>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3</a:t>
            </a:r>
            <a:endParaRPr lang="nl-NL" altLang="nl-NL" b="1">
              <a:solidFill>
                <a:schemeClr val="bg1"/>
              </a:solidFill>
            </a:endParaRPr>
          </a:p>
        </p:txBody>
      </p:sp>
      <p:sp>
        <p:nvSpPr>
          <p:cNvPr id="2065" name="Oval 38"/>
          <p:cNvSpPr>
            <a:spLocks noChangeArrowheads="1"/>
          </p:cNvSpPr>
          <p:nvPr/>
        </p:nvSpPr>
        <p:spPr bwMode="auto">
          <a:xfrm>
            <a:off x="5651499"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4</a:t>
            </a:r>
            <a:endParaRPr lang="nl-NL" altLang="nl-NL" b="1">
              <a:solidFill>
                <a:schemeClr val="bg1"/>
              </a:solidFill>
            </a:endParaRPr>
          </a:p>
        </p:txBody>
      </p:sp>
      <p:sp>
        <p:nvSpPr>
          <p:cNvPr id="2066" name="Oval 39"/>
          <p:cNvSpPr>
            <a:spLocks noChangeArrowheads="1"/>
          </p:cNvSpPr>
          <p:nvPr/>
        </p:nvSpPr>
        <p:spPr bwMode="auto">
          <a:xfrm>
            <a:off x="6696074" y="4273550"/>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5</a:t>
            </a:r>
            <a:endParaRPr lang="nl-NL" altLang="nl-NL" b="1">
              <a:solidFill>
                <a:schemeClr val="bg1"/>
              </a:solidFill>
            </a:endParaRPr>
          </a:p>
        </p:txBody>
      </p:sp>
      <p:sp>
        <p:nvSpPr>
          <p:cNvPr id="2067" name="Oval 40"/>
          <p:cNvSpPr>
            <a:spLocks noChangeArrowheads="1"/>
          </p:cNvSpPr>
          <p:nvPr/>
        </p:nvSpPr>
        <p:spPr bwMode="auto">
          <a:xfrm>
            <a:off x="7808913"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6</a:t>
            </a:r>
            <a:endParaRPr lang="nl-NL" altLang="nl-NL" b="1">
              <a:solidFill>
                <a:schemeClr val="bg1"/>
              </a:solidFill>
            </a:endParaRPr>
          </a:p>
        </p:txBody>
      </p:sp>
      <p:sp>
        <p:nvSpPr>
          <p:cNvPr id="2068" name="AutoShape 43"/>
          <p:cNvSpPr>
            <a:spLocks noChangeArrowheads="1"/>
          </p:cNvSpPr>
          <p:nvPr/>
        </p:nvSpPr>
        <p:spPr bwMode="auto">
          <a:xfrm>
            <a:off x="457992" y="2873374"/>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BEPERKEN DREIGING</a:t>
            </a:r>
            <a:endParaRPr lang="nl-NL" altLang="nl-NL" b="1" dirty="0">
              <a:latin typeface="+mj-lt"/>
            </a:endParaRPr>
          </a:p>
        </p:txBody>
      </p:sp>
      <p:sp>
        <p:nvSpPr>
          <p:cNvPr id="2069" name="AutoShape 44"/>
          <p:cNvSpPr>
            <a:spLocks noChangeArrowheads="1"/>
          </p:cNvSpPr>
          <p:nvPr/>
        </p:nvSpPr>
        <p:spPr bwMode="auto">
          <a:xfrm>
            <a:off x="5292723" y="2828926"/>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VERMINDEREN IMPACT</a:t>
            </a:r>
            <a:endParaRPr lang="nl-NL" altLang="nl-NL" b="1" dirty="0">
              <a:latin typeface="+mj-lt"/>
            </a:endParaRPr>
          </a:p>
        </p:txBody>
      </p:sp>
      <p:sp>
        <p:nvSpPr>
          <p:cNvPr id="2070" name="Rectangle 45"/>
          <p:cNvSpPr>
            <a:spLocks noChangeArrowheads="1"/>
          </p:cNvSpPr>
          <p:nvPr/>
        </p:nvSpPr>
        <p:spPr bwMode="auto">
          <a:xfrm>
            <a:off x="3995736" y="2656680"/>
            <a:ext cx="1152525" cy="10810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2000" b="1" dirty="0">
                <a:latin typeface="+mj-lt"/>
              </a:rPr>
              <a:t>IMPACT</a:t>
            </a:r>
            <a:endParaRPr lang="nl-NL" altLang="nl-NL" sz="2000" b="1" dirty="0">
              <a:latin typeface="+mj-lt"/>
            </a:endParaRPr>
          </a:p>
        </p:txBody>
      </p:sp>
      <p:sp>
        <p:nvSpPr>
          <p:cNvPr id="2071" name="Line 46"/>
          <p:cNvSpPr>
            <a:spLocks noChangeShapeType="1"/>
          </p:cNvSpPr>
          <p:nvPr/>
        </p:nvSpPr>
        <p:spPr bwMode="auto">
          <a:xfrm>
            <a:off x="8782050" y="4776788"/>
            <a:ext cx="0" cy="13668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2" name="Line 47"/>
          <p:cNvSpPr>
            <a:spLocks noChangeShapeType="1"/>
          </p:cNvSpPr>
          <p:nvPr/>
        </p:nvSpPr>
        <p:spPr bwMode="auto">
          <a:xfrm flipH="1">
            <a:off x="1004888" y="6143625"/>
            <a:ext cx="77771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3" name="Line 48"/>
          <p:cNvSpPr>
            <a:spLocks noChangeShapeType="1"/>
          </p:cNvSpPr>
          <p:nvPr/>
        </p:nvSpPr>
        <p:spPr bwMode="auto">
          <a:xfrm flipV="1">
            <a:off x="1004888" y="5784850"/>
            <a:ext cx="0"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5" name="Rectangle 50"/>
          <p:cNvSpPr>
            <a:spLocks noChangeArrowheads="1"/>
          </p:cNvSpPr>
          <p:nvPr/>
        </p:nvSpPr>
        <p:spPr bwMode="auto">
          <a:xfrm>
            <a:off x="2417761" y="889000"/>
            <a:ext cx="4547394" cy="3238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ctr" eaLnBrk="1" hangingPunct="1"/>
            <a:endParaRPr lang="nl-NL" altLang="nl-NL" sz="3600" dirty="0">
              <a:latin typeface="+mn-lt"/>
            </a:endParaRPr>
          </a:p>
        </p:txBody>
      </p:sp>
      <p:sp>
        <p:nvSpPr>
          <p:cNvPr id="2" name="Rechthoek 1"/>
          <p:cNvSpPr/>
          <p:nvPr/>
        </p:nvSpPr>
        <p:spPr>
          <a:xfrm>
            <a:off x="2159794" y="381853"/>
            <a:ext cx="4948238" cy="1892826"/>
          </a:xfrm>
          <a:prstGeom prst="rect">
            <a:avLst/>
          </a:prstGeom>
        </p:spPr>
        <p:txBody>
          <a:bodyPr wrap="square">
            <a:spAutoFit/>
          </a:bodyPr>
          <a:lstStyle/>
          <a:p>
            <a:pPr lvl="0" algn="ctr" eaLnBrk="1" hangingPunct="1"/>
            <a:r>
              <a:rPr lang="nl-NL" altLang="nl-NL" sz="3600" dirty="0">
                <a:solidFill>
                  <a:prstClr val="black"/>
                </a:solidFill>
                <a:latin typeface="Calibri" panose="020F0502020204030204"/>
              </a:rPr>
              <a:t>Visie </a:t>
            </a:r>
            <a:r>
              <a:rPr lang="nl-NL" altLang="nl-NL" sz="3600" dirty="0" smtClean="0">
                <a:solidFill>
                  <a:prstClr val="black"/>
                </a:solidFill>
                <a:latin typeface="Calibri" panose="020F0502020204030204"/>
              </a:rPr>
              <a:t>organisatie</a:t>
            </a:r>
          </a:p>
          <a:p>
            <a:pPr lvl="0" algn="ctr" eaLnBrk="1" hangingPunct="1"/>
            <a:endParaRPr lang="nl-NL" altLang="nl-NL" sz="900" dirty="0">
              <a:solidFill>
                <a:prstClr val="black"/>
              </a:solidFill>
              <a:latin typeface="Calibri" panose="020F0502020204030204"/>
            </a:endParaRPr>
          </a:p>
          <a:p>
            <a:pPr lvl="0" algn="ctr" eaLnBrk="1" hangingPunct="1"/>
            <a:r>
              <a:rPr lang="nl-NL" altLang="nl-NL" sz="3600" dirty="0" smtClean="0">
                <a:solidFill>
                  <a:prstClr val="black"/>
                </a:solidFill>
                <a:latin typeface="Calibri" panose="020F0502020204030204"/>
              </a:rPr>
              <a:t> </a:t>
            </a:r>
          </a:p>
          <a:p>
            <a:pPr lvl="0" algn="ctr" eaLnBrk="1" hangingPunct="1"/>
            <a:r>
              <a:rPr lang="nl-NL" altLang="nl-NL" sz="3600" dirty="0" smtClean="0">
                <a:solidFill>
                  <a:prstClr val="black"/>
                </a:solidFill>
                <a:latin typeface="Calibri" panose="020F0502020204030204"/>
              </a:rPr>
              <a:t>Visie </a:t>
            </a:r>
            <a:r>
              <a:rPr lang="nl-NL" altLang="nl-NL" sz="3600" dirty="0">
                <a:solidFill>
                  <a:prstClr val="black"/>
                </a:solidFill>
                <a:latin typeface="Calibri" panose="020F0502020204030204"/>
              </a:rPr>
              <a:t>op agressiebeleid</a:t>
            </a:r>
          </a:p>
        </p:txBody>
      </p:sp>
      <p:sp>
        <p:nvSpPr>
          <p:cNvPr id="3" name="PIJL-OMLAAG 2"/>
          <p:cNvSpPr/>
          <p:nvPr/>
        </p:nvSpPr>
        <p:spPr>
          <a:xfrm>
            <a:off x="4333874" y="1050925"/>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6" name="PIJL-OMLAAG 45"/>
          <p:cNvSpPr/>
          <p:nvPr/>
        </p:nvSpPr>
        <p:spPr>
          <a:xfrm>
            <a:off x="4333874" y="2203451"/>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411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9877" y="623667"/>
            <a:ext cx="5724000" cy="424597"/>
          </a:xfrm>
        </p:spPr>
        <p:txBody>
          <a:bodyPr/>
          <a:lstStyle/>
          <a:p>
            <a:r>
              <a:rPr lang="nl-BE" dirty="0" smtClean="0"/>
              <a:t>2. Pro-actie</a:t>
            </a:r>
            <a:endParaRPr lang="nl-BE" dirty="0"/>
          </a:p>
        </p:txBody>
      </p:sp>
      <p:sp>
        <p:nvSpPr>
          <p:cNvPr id="3" name="Tijdelijke aanduiding voor tekst 2"/>
          <p:cNvSpPr>
            <a:spLocks noGrp="1"/>
          </p:cNvSpPr>
          <p:nvPr>
            <p:ph type="body" idx="1"/>
          </p:nvPr>
        </p:nvSpPr>
        <p:spPr>
          <a:xfrm>
            <a:off x="967027" y="1102409"/>
            <a:ext cx="5724000" cy="211015"/>
          </a:xfrm>
        </p:spPr>
        <p:txBody>
          <a:bodyPr/>
          <a:lstStyle/>
          <a:p>
            <a:r>
              <a:rPr lang="nl-BE" dirty="0" smtClean="0"/>
              <a:t>= wegnemen van structurele oorzaken van onveiligheid</a:t>
            </a:r>
            <a:endParaRPr lang="nl-BE" dirty="0"/>
          </a:p>
        </p:txBody>
      </p:sp>
      <p:sp>
        <p:nvSpPr>
          <p:cNvPr id="4" name="Tijdelijke aanduiding voor inhoud 3"/>
          <p:cNvSpPr>
            <a:spLocks noGrp="1"/>
          </p:cNvSpPr>
          <p:nvPr>
            <p:ph sz="half" idx="2"/>
          </p:nvPr>
        </p:nvSpPr>
        <p:spPr>
          <a:xfrm>
            <a:off x="1028700" y="1959659"/>
            <a:ext cx="7173203" cy="3262679"/>
          </a:xfrm>
        </p:spPr>
        <p:txBody>
          <a:bodyPr/>
          <a:lstStyle/>
          <a:p>
            <a:r>
              <a:rPr lang="nl-BE" sz="2800" b="1" dirty="0" smtClean="0">
                <a:solidFill>
                  <a:srgbClr val="0576C2"/>
                </a:solidFill>
              </a:rPr>
              <a:t>Facilitaire maatregelen door IDPB</a:t>
            </a:r>
            <a:endParaRPr lang="nl-BE" sz="2800" dirty="0">
              <a:solidFill>
                <a:srgbClr val="0576C2"/>
              </a:solidFill>
            </a:endParaRPr>
          </a:p>
          <a:p>
            <a:pPr marL="457200" indent="-457200">
              <a:buFontTx/>
              <a:buChar char="-"/>
            </a:pPr>
            <a:r>
              <a:rPr lang="nl-BE" sz="2800" dirty="0" smtClean="0">
                <a:solidFill>
                  <a:srgbClr val="0576C2"/>
                </a:solidFill>
              </a:rPr>
              <a:t>Inrichting gebouwen</a:t>
            </a:r>
          </a:p>
          <a:p>
            <a:pPr marL="457200" indent="-457200">
              <a:buFontTx/>
              <a:buChar char="-"/>
            </a:pPr>
            <a:r>
              <a:rPr lang="nl-BE" sz="2800" dirty="0" smtClean="0">
                <a:solidFill>
                  <a:srgbClr val="0576C2"/>
                </a:solidFill>
              </a:rPr>
              <a:t>Jaarlijks preventiebezoek arbeidsgeneesheer</a:t>
            </a:r>
          </a:p>
          <a:p>
            <a:pPr marL="457200" indent="-457200">
              <a:buFontTx/>
              <a:buChar char="-"/>
            </a:pPr>
            <a:r>
              <a:rPr lang="nl-BE" sz="2800" dirty="0" smtClean="0">
                <a:solidFill>
                  <a:srgbClr val="0576C2"/>
                </a:solidFill>
              </a:rPr>
              <a:t>Specifieke </a:t>
            </a:r>
            <a:r>
              <a:rPr lang="nl-BE" sz="2800" dirty="0" err="1" smtClean="0">
                <a:solidFill>
                  <a:srgbClr val="0576C2"/>
                </a:solidFill>
              </a:rPr>
              <a:t>risico-analyse</a:t>
            </a:r>
            <a:r>
              <a:rPr lang="nl-BE" sz="2800" dirty="0" smtClean="0">
                <a:solidFill>
                  <a:srgbClr val="0576C2"/>
                </a:solidFill>
              </a:rPr>
              <a:t> ‘agressie’</a:t>
            </a:r>
          </a:p>
          <a:p>
            <a:pPr lvl="2"/>
            <a:endParaRPr lang="nl-BE" sz="2800" dirty="0" smtClean="0">
              <a:solidFill>
                <a:srgbClr val="0576C2"/>
              </a:solidFill>
            </a:endParaRPr>
          </a:p>
          <a:p>
            <a:r>
              <a:rPr lang="nl-BE" sz="2800" b="1" dirty="0" smtClean="0">
                <a:solidFill>
                  <a:srgbClr val="0576C2"/>
                </a:solidFill>
              </a:rPr>
              <a:t>Samenwerking met partners</a:t>
            </a:r>
          </a:p>
          <a:p>
            <a:r>
              <a:rPr lang="nl-BE" sz="2800" b="1" dirty="0" err="1" smtClean="0">
                <a:solidFill>
                  <a:srgbClr val="0576C2"/>
                </a:solidFill>
              </a:rPr>
              <a:t>Vb</a:t>
            </a:r>
            <a:r>
              <a:rPr lang="nl-BE" sz="2800" b="1" dirty="0" smtClean="0">
                <a:solidFill>
                  <a:srgbClr val="0576C2"/>
                </a:solidFill>
              </a:rPr>
              <a:t> </a:t>
            </a:r>
            <a:r>
              <a:rPr lang="nl-BE" sz="2800" dirty="0" smtClean="0">
                <a:solidFill>
                  <a:srgbClr val="0576C2"/>
                </a:solidFill>
              </a:rPr>
              <a:t>RVA, politie, organisaties gelijkaardige opdracht</a:t>
            </a:r>
            <a:endParaRPr lang="nl-BE" sz="2800"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19</a:t>
            </a:fld>
            <a:endParaRPr lang="nl-BE" altLang="nl-BE"/>
          </a:p>
        </p:txBody>
      </p:sp>
    </p:spTree>
    <p:extLst>
      <p:ext uri="{BB962C8B-B14F-4D97-AF65-F5344CB8AC3E}">
        <p14:creationId xmlns:p14="http://schemas.microsoft.com/office/powerpoint/2010/main" val="2620067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Nd9GcS8fyf1uIvxXWuuIk1qiHiOSkCZDIZjPBvswNXApmz4lNVnIZi1J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a:xfrm>
            <a:off x="828674" y="858838"/>
            <a:ext cx="5783262" cy="379412"/>
          </a:xfrm>
        </p:spPr>
        <p:txBody>
          <a:bodyPr/>
          <a:lstStyle/>
          <a:p>
            <a:pPr algn="l" eaLnBrk="1" hangingPunct="1"/>
            <a:r>
              <a:rPr lang="nl-BE" altLang="nl-BE" sz="4000" b="1" dirty="0" smtClean="0">
                <a:solidFill>
                  <a:srgbClr val="0F3066"/>
                </a:solidFill>
              </a:rPr>
              <a:t>Wat doet de VDAB </a:t>
            </a:r>
            <a:r>
              <a:rPr lang="nl-BE" altLang="nl-BE" sz="4000" dirty="0" smtClean="0">
                <a:solidFill>
                  <a:srgbClr val="0F3066"/>
                </a:solidFill>
              </a:rPr>
              <a:t>?</a:t>
            </a:r>
            <a:endParaRPr lang="nl-NL" altLang="nl-BE" sz="4000" dirty="0" smtClean="0">
              <a:solidFill>
                <a:srgbClr val="0F3066"/>
              </a:solidFill>
            </a:endParaRPr>
          </a:p>
        </p:txBody>
      </p:sp>
      <p:sp>
        <p:nvSpPr>
          <p:cNvPr id="2" name="Rechthoek 1"/>
          <p:cNvSpPr/>
          <p:nvPr/>
        </p:nvSpPr>
        <p:spPr>
          <a:xfrm>
            <a:off x="1914524" y="1654133"/>
            <a:ext cx="5838825" cy="3323987"/>
          </a:xfrm>
          <a:prstGeom prst="rect">
            <a:avLst/>
          </a:prstGeom>
        </p:spPr>
        <p:txBody>
          <a:bodyPr wrap="square">
            <a:spAutoFit/>
          </a:bodyPr>
          <a:lstStyle/>
          <a:p>
            <a:r>
              <a:rPr lang="nl-BE" sz="2400" dirty="0" smtClean="0">
                <a:solidFill>
                  <a:srgbClr val="0F3066"/>
                </a:solidFill>
              </a:rPr>
              <a:t>Arbeidsbemiddeling</a:t>
            </a:r>
          </a:p>
          <a:p>
            <a:r>
              <a:rPr lang="nl-BE" sz="2400" dirty="0" smtClean="0">
                <a:solidFill>
                  <a:srgbClr val="0F3066"/>
                </a:solidFill>
              </a:rPr>
              <a:t>Competentie-ontwikkeling</a:t>
            </a:r>
          </a:p>
          <a:p>
            <a:r>
              <a:rPr lang="nl-BE" sz="2400" dirty="0" smtClean="0">
                <a:solidFill>
                  <a:srgbClr val="0F3066"/>
                </a:solidFill>
              </a:rPr>
              <a:t>Loopbaandienstverlening</a:t>
            </a:r>
          </a:p>
          <a:p>
            <a:r>
              <a:rPr lang="nl-BE" sz="2400" dirty="0">
                <a:solidFill>
                  <a:srgbClr val="0F3066"/>
                </a:solidFill>
              </a:rPr>
              <a:t>F</a:t>
            </a:r>
            <a:r>
              <a:rPr lang="nl-BE" sz="2400" dirty="0" smtClean="0">
                <a:solidFill>
                  <a:srgbClr val="0F3066"/>
                </a:solidFill>
              </a:rPr>
              <a:t>aciliteren </a:t>
            </a:r>
            <a:r>
              <a:rPr lang="nl-BE" sz="2400" dirty="0">
                <a:solidFill>
                  <a:srgbClr val="0F3066"/>
                </a:solidFill>
              </a:rPr>
              <a:t>van de arbeidsmarktwerking</a:t>
            </a:r>
          </a:p>
          <a:p>
            <a:endParaRPr lang="nl-BE" sz="2400" dirty="0" smtClean="0">
              <a:solidFill>
                <a:srgbClr val="0F3066"/>
              </a:solidFill>
            </a:endParaRPr>
          </a:p>
          <a:p>
            <a:endParaRPr lang="nl-BE" sz="2400" dirty="0">
              <a:solidFill>
                <a:srgbClr val="0F3066"/>
              </a:solidFill>
            </a:endParaRPr>
          </a:p>
          <a:p>
            <a:r>
              <a:rPr lang="nl-BE" sz="2400" dirty="0">
                <a:solidFill>
                  <a:srgbClr val="0F3066"/>
                </a:solidFill>
              </a:rPr>
              <a:t>D</a:t>
            </a:r>
            <a:r>
              <a:rPr lang="nl-BE" sz="2400" dirty="0" smtClean="0">
                <a:solidFill>
                  <a:srgbClr val="0F3066"/>
                </a:solidFill>
              </a:rPr>
              <a:t>ienstverlener</a:t>
            </a:r>
            <a:endParaRPr lang="nl-BE" sz="2400" dirty="0">
              <a:solidFill>
                <a:srgbClr val="0F3066"/>
              </a:solidFill>
            </a:endParaRPr>
          </a:p>
          <a:p>
            <a:r>
              <a:rPr lang="nl-BE" sz="2400" dirty="0" smtClean="0">
                <a:solidFill>
                  <a:srgbClr val="0F3066"/>
                </a:solidFill>
              </a:rPr>
              <a:t>Loopbaanregisseur</a:t>
            </a:r>
          </a:p>
          <a:p>
            <a:endParaRPr lang="nl-BE" dirty="0">
              <a:solidFill>
                <a:srgbClr val="0F3066"/>
              </a:solidFill>
            </a:endParaRPr>
          </a:p>
        </p:txBody>
      </p:sp>
    </p:spTree>
    <p:extLst>
      <p:ext uri="{BB962C8B-B14F-4D97-AF65-F5344CB8AC3E}">
        <p14:creationId xmlns:p14="http://schemas.microsoft.com/office/powerpoint/2010/main" val="2207529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485775" y="2672555"/>
            <a:ext cx="118745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1" name="Rectangle 19"/>
          <p:cNvSpPr>
            <a:spLocks noChangeArrowheads="1"/>
          </p:cNvSpPr>
          <p:nvPr/>
        </p:nvSpPr>
        <p:spPr bwMode="auto">
          <a:xfrm>
            <a:off x="1673225" y="2672556"/>
            <a:ext cx="1079500" cy="2376487"/>
          </a:xfrm>
          <a:prstGeom prst="rect">
            <a:avLst/>
          </a:prstGeom>
          <a:solidFill>
            <a:schemeClr val="accent4"/>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2" name="Rectangle 20"/>
          <p:cNvSpPr>
            <a:spLocks noChangeArrowheads="1"/>
          </p:cNvSpPr>
          <p:nvPr/>
        </p:nvSpPr>
        <p:spPr bwMode="auto">
          <a:xfrm>
            <a:off x="2736850" y="2672554"/>
            <a:ext cx="1150937"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3" name="Rectangle 21"/>
          <p:cNvSpPr>
            <a:spLocks noChangeArrowheads="1"/>
          </p:cNvSpPr>
          <p:nvPr/>
        </p:nvSpPr>
        <p:spPr bwMode="auto">
          <a:xfrm>
            <a:off x="5256212" y="2731295"/>
            <a:ext cx="1079500"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4" name="Rectangle 22"/>
          <p:cNvSpPr>
            <a:spLocks noChangeArrowheads="1"/>
          </p:cNvSpPr>
          <p:nvPr/>
        </p:nvSpPr>
        <p:spPr bwMode="auto">
          <a:xfrm>
            <a:off x="6345237" y="2735262"/>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5" name="Rectangle 23"/>
          <p:cNvSpPr>
            <a:spLocks noChangeArrowheads="1"/>
          </p:cNvSpPr>
          <p:nvPr/>
        </p:nvSpPr>
        <p:spPr bwMode="auto">
          <a:xfrm>
            <a:off x="7424737" y="2751137"/>
            <a:ext cx="107950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BE" altLang="nl-NL" sz="1300" b="1" dirty="0"/>
          </a:p>
          <a:p>
            <a:pPr eaLnBrk="1" hangingPunct="1"/>
            <a:r>
              <a:rPr lang="nl-BE" altLang="nl-NL" sz="1400" b="1" dirty="0" smtClean="0">
                <a:latin typeface="+mj-lt"/>
              </a:rPr>
              <a:t>Monitoring</a:t>
            </a:r>
          </a:p>
          <a:p>
            <a:pPr eaLnBrk="1" hangingPunct="1"/>
            <a:endParaRPr lang="nl-BE" altLang="nl-NL" sz="1400" b="1" dirty="0"/>
          </a:p>
          <a:p>
            <a:pPr eaLnBrk="1" hangingPunct="1"/>
            <a:endParaRPr lang="nl-NL" altLang="nl-NL" sz="1400" b="1" dirty="0"/>
          </a:p>
        </p:txBody>
      </p:sp>
      <p:sp>
        <p:nvSpPr>
          <p:cNvPr id="2056" name="AutoShape 28"/>
          <p:cNvSpPr>
            <a:spLocks noChangeArrowheads="1"/>
          </p:cNvSpPr>
          <p:nvPr/>
        </p:nvSpPr>
        <p:spPr bwMode="auto">
          <a:xfrm>
            <a:off x="3887787" y="2998786"/>
            <a:ext cx="1368425" cy="1439863"/>
          </a:xfrm>
          <a:prstGeom prst="irregularSeal1">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INCIDENT</a:t>
            </a:r>
            <a:endParaRPr lang="nl-NL" altLang="nl-NL" sz="1400" b="1" dirty="0">
              <a:latin typeface="+mj-lt"/>
            </a:endParaRPr>
          </a:p>
        </p:txBody>
      </p:sp>
      <p:sp>
        <p:nvSpPr>
          <p:cNvPr id="2057" name="Rectangle 29"/>
          <p:cNvSpPr>
            <a:spLocks noChangeArrowheads="1"/>
          </p:cNvSpPr>
          <p:nvPr/>
        </p:nvSpPr>
        <p:spPr bwMode="auto">
          <a:xfrm>
            <a:off x="611188" y="3860800"/>
            <a:ext cx="936625" cy="360363"/>
          </a:xfrm>
          <a:prstGeom prst="rect">
            <a:avLst/>
          </a:prstGeom>
          <a:solidFill>
            <a:schemeClr val="accent2">
              <a:lumMod val="20000"/>
              <a:lumOff val="8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err="1">
                <a:latin typeface="+mj-lt"/>
              </a:rPr>
              <a:t>Proactie</a:t>
            </a:r>
            <a:endParaRPr lang="nl-NL" altLang="nl-NL" sz="1400" b="1" dirty="0">
              <a:latin typeface="+mj-lt"/>
            </a:endParaRPr>
          </a:p>
        </p:txBody>
      </p:sp>
      <p:sp>
        <p:nvSpPr>
          <p:cNvPr id="2058" name="Rectangle 31"/>
          <p:cNvSpPr>
            <a:spLocks noChangeArrowheads="1"/>
          </p:cNvSpPr>
          <p:nvPr/>
        </p:nvSpPr>
        <p:spPr bwMode="auto">
          <a:xfrm>
            <a:off x="1692275" y="3860800"/>
            <a:ext cx="935038" cy="360363"/>
          </a:xfrm>
          <a:prstGeom prst="rect">
            <a:avLst/>
          </a:prstGeom>
          <a:solidFill>
            <a:schemeClr val="accent4"/>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Preventie</a:t>
            </a:r>
            <a:endParaRPr lang="nl-NL" altLang="nl-NL" sz="1400" b="1" dirty="0">
              <a:latin typeface="+mj-lt"/>
            </a:endParaRPr>
          </a:p>
        </p:txBody>
      </p:sp>
      <p:sp>
        <p:nvSpPr>
          <p:cNvPr id="2059" name="Rectangle 32"/>
          <p:cNvSpPr>
            <a:spLocks noChangeArrowheads="1"/>
          </p:cNvSpPr>
          <p:nvPr/>
        </p:nvSpPr>
        <p:spPr bwMode="auto">
          <a:xfrm>
            <a:off x="2809875" y="3860799"/>
            <a:ext cx="863600"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300" b="1" dirty="0" smtClean="0">
                <a:latin typeface="+mj-lt"/>
              </a:rPr>
              <a:t>Voorbereiding</a:t>
            </a:r>
            <a:endParaRPr lang="nl-NL" altLang="nl-NL" sz="1300" b="1" dirty="0">
              <a:latin typeface="+mj-lt"/>
            </a:endParaRPr>
          </a:p>
        </p:txBody>
      </p:sp>
      <p:sp>
        <p:nvSpPr>
          <p:cNvPr id="2060" name="Rectangle 33"/>
          <p:cNvSpPr>
            <a:spLocks noChangeArrowheads="1"/>
          </p:cNvSpPr>
          <p:nvPr/>
        </p:nvSpPr>
        <p:spPr bwMode="auto">
          <a:xfrm>
            <a:off x="5435601" y="3860800"/>
            <a:ext cx="812800"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Reactie</a:t>
            </a:r>
            <a:endParaRPr lang="nl-NL" altLang="nl-NL" sz="1400" b="1" dirty="0">
              <a:latin typeface="+mj-lt"/>
            </a:endParaRPr>
          </a:p>
        </p:txBody>
      </p:sp>
      <p:sp>
        <p:nvSpPr>
          <p:cNvPr id="2061" name="Rectangle 34"/>
          <p:cNvSpPr>
            <a:spLocks noChangeArrowheads="1"/>
          </p:cNvSpPr>
          <p:nvPr/>
        </p:nvSpPr>
        <p:spPr bwMode="auto">
          <a:xfrm>
            <a:off x="6542881" y="3854447"/>
            <a:ext cx="684211"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Nazorg</a:t>
            </a:r>
            <a:endParaRPr lang="nl-NL" altLang="nl-NL" sz="1400" b="1" dirty="0">
              <a:latin typeface="+mj-lt"/>
            </a:endParaRPr>
          </a:p>
        </p:txBody>
      </p:sp>
      <p:sp>
        <p:nvSpPr>
          <p:cNvPr id="2062" name="Oval 35"/>
          <p:cNvSpPr>
            <a:spLocks noChangeArrowheads="1"/>
          </p:cNvSpPr>
          <p:nvPr/>
        </p:nvSpPr>
        <p:spPr bwMode="auto">
          <a:xfrm>
            <a:off x="752475"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1</a:t>
            </a:r>
            <a:endParaRPr lang="nl-NL" altLang="nl-NL" b="1">
              <a:solidFill>
                <a:schemeClr val="bg1"/>
              </a:solidFill>
            </a:endParaRPr>
          </a:p>
        </p:txBody>
      </p:sp>
      <p:sp>
        <p:nvSpPr>
          <p:cNvPr id="2063" name="Oval 36"/>
          <p:cNvSpPr>
            <a:spLocks noChangeArrowheads="1"/>
          </p:cNvSpPr>
          <p:nvPr/>
        </p:nvSpPr>
        <p:spPr bwMode="auto">
          <a:xfrm>
            <a:off x="1862930"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2</a:t>
            </a:r>
            <a:endParaRPr lang="nl-NL" altLang="nl-NL" b="1">
              <a:solidFill>
                <a:schemeClr val="bg1"/>
              </a:solidFill>
            </a:endParaRPr>
          </a:p>
        </p:txBody>
      </p:sp>
      <p:sp>
        <p:nvSpPr>
          <p:cNvPr id="2064" name="Oval 37"/>
          <p:cNvSpPr>
            <a:spLocks noChangeArrowheads="1"/>
          </p:cNvSpPr>
          <p:nvPr/>
        </p:nvSpPr>
        <p:spPr bwMode="auto">
          <a:xfrm>
            <a:off x="2937668" y="4365624"/>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3</a:t>
            </a:r>
            <a:endParaRPr lang="nl-NL" altLang="nl-NL" b="1">
              <a:solidFill>
                <a:schemeClr val="bg1"/>
              </a:solidFill>
            </a:endParaRPr>
          </a:p>
        </p:txBody>
      </p:sp>
      <p:sp>
        <p:nvSpPr>
          <p:cNvPr id="2065" name="Oval 38"/>
          <p:cNvSpPr>
            <a:spLocks noChangeArrowheads="1"/>
          </p:cNvSpPr>
          <p:nvPr/>
        </p:nvSpPr>
        <p:spPr bwMode="auto">
          <a:xfrm>
            <a:off x="5651499"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4</a:t>
            </a:r>
            <a:endParaRPr lang="nl-NL" altLang="nl-NL" b="1">
              <a:solidFill>
                <a:schemeClr val="bg1"/>
              </a:solidFill>
            </a:endParaRPr>
          </a:p>
        </p:txBody>
      </p:sp>
      <p:sp>
        <p:nvSpPr>
          <p:cNvPr id="2066" name="Oval 39"/>
          <p:cNvSpPr>
            <a:spLocks noChangeArrowheads="1"/>
          </p:cNvSpPr>
          <p:nvPr/>
        </p:nvSpPr>
        <p:spPr bwMode="auto">
          <a:xfrm>
            <a:off x="6696074" y="4273550"/>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5</a:t>
            </a:r>
            <a:endParaRPr lang="nl-NL" altLang="nl-NL" b="1">
              <a:solidFill>
                <a:schemeClr val="bg1"/>
              </a:solidFill>
            </a:endParaRPr>
          </a:p>
        </p:txBody>
      </p:sp>
      <p:sp>
        <p:nvSpPr>
          <p:cNvPr id="2067" name="Oval 40"/>
          <p:cNvSpPr>
            <a:spLocks noChangeArrowheads="1"/>
          </p:cNvSpPr>
          <p:nvPr/>
        </p:nvSpPr>
        <p:spPr bwMode="auto">
          <a:xfrm>
            <a:off x="7808913"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6</a:t>
            </a:r>
            <a:endParaRPr lang="nl-NL" altLang="nl-NL" b="1">
              <a:solidFill>
                <a:schemeClr val="bg1"/>
              </a:solidFill>
            </a:endParaRPr>
          </a:p>
        </p:txBody>
      </p:sp>
      <p:sp>
        <p:nvSpPr>
          <p:cNvPr id="2068" name="AutoShape 43"/>
          <p:cNvSpPr>
            <a:spLocks noChangeArrowheads="1"/>
          </p:cNvSpPr>
          <p:nvPr/>
        </p:nvSpPr>
        <p:spPr bwMode="auto">
          <a:xfrm>
            <a:off x="570706" y="1866901"/>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BEPERKEN DREIGING</a:t>
            </a:r>
            <a:endParaRPr lang="nl-NL" altLang="nl-NL" b="1" dirty="0">
              <a:latin typeface="+mj-lt"/>
            </a:endParaRPr>
          </a:p>
        </p:txBody>
      </p:sp>
      <p:sp>
        <p:nvSpPr>
          <p:cNvPr id="2069" name="AutoShape 44"/>
          <p:cNvSpPr>
            <a:spLocks noChangeArrowheads="1"/>
          </p:cNvSpPr>
          <p:nvPr/>
        </p:nvSpPr>
        <p:spPr bwMode="auto">
          <a:xfrm>
            <a:off x="5229225" y="1838325"/>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VERMINDEREN IMPACT</a:t>
            </a:r>
            <a:endParaRPr lang="nl-NL" altLang="nl-NL" b="1" dirty="0">
              <a:latin typeface="+mj-lt"/>
            </a:endParaRPr>
          </a:p>
        </p:txBody>
      </p:sp>
      <p:sp>
        <p:nvSpPr>
          <p:cNvPr id="2070" name="Rectangle 45"/>
          <p:cNvSpPr>
            <a:spLocks noChangeArrowheads="1"/>
          </p:cNvSpPr>
          <p:nvPr/>
        </p:nvSpPr>
        <p:spPr bwMode="auto">
          <a:xfrm>
            <a:off x="3995736" y="1650207"/>
            <a:ext cx="1152525" cy="10810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2000" b="1" dirty="0">
                <a:latin typeface="+mj-lt"/>
              </a:rPr>
              <a:t>IMPACT</a:t>
            </a:r>
            <a:endParaRPr lang="nl-NL" altLang="nl-NL" sz="2000" b="1" dirty="0">
              <a:latin typeface="+mj-lt"/>
            </a:endParaRPr>
          </a:p>
        </p:txBody>
      </p:sp>
      <p:sp>
        <p:nvSpPr>
          <p:cNvPr id="2071" name="Line 46"/>
          <p:cNvSpPr>
            <a:spLocks noChangeShapeType="1"/>
          </p:cNvSpPr>
          <p:nvPr/>
        </p:nvSpPr>
        <p:spPr bwMode="auto">
          <a:xfrm>
            <a:off x="8842374" y="3995738"/>
            <a:ext cx="0" cy="13668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2" name="Line 47"/>
          <p:cNvSpPr>
            <a:spLocks noChangeShapeType="1"/>
          </p:cNvSpPr>
          <p:nvPr/>
        </p:nvSpPr>
        <p:spPr bwMode="auto">
          <a:xfrm flipH="1">
            <a:off x="1065212" y="5362575"/>
            <a:ext cx="77771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3" name="Line 48"/>
          <p:cNvSpPr>
            <a:spLocks noChangeShapeType="1"/>
          </p:cNvSpPr>
          <p:nvPr/>
        </p:nvSpPr>
        <p:spPr bwMode="auto">
          <a:xfrm flipV="1">
            <a:off x="1084263" y="5003800"/>
            <a:ext cx="0"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5" name="Rectangle 50"/>
          <p:cNvSpPr>
            <a:spLocks noChangeArrowheads="1"/>
          </p:cNvSpPr>
          <p:nvPr/>
        </p:nvSpPr>
        <p:spPr bwMode="auto">
          <a:xfrm>
            <a:off x="2417761" y="889000"/>
            <a:ext cx="4547394" cy="3238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ctr" eaLnBrk="1" hangingPunct="1"/>
            <a:endParaRPr lang="nl-NL" altLang="nl-NL" sz="3600" dirty="0">
              <a:latin typeface="+mn-lt"/>
            </a:endParaRPr>
          </a:p>
        </p:txBody>
      </p:sp>
      <p:sp>
        <p:nvSpPr>
          <p:cNvPr id="2" name="Rechthoek 1"/>
          <p:cNvSpPr/>
          <p:nvPr/>
        </p:nvSpPr>
        <p:spPr>
          <a:xfrm>
            <a:off x="2159794" y="381853"/>
            <a:ext cx="4948238" cy="646331"/>
          </a:xfrm>
          <a:prstGeom prst="rect">
            <a:avLst/>
          </a:prstGeom>
        </p:spPr>
        <p:txBody>
          <a:bodyPr wrap="square">
            <a:spAutoFit/>
          </a:bodyPr>
          <a:lstStyle/>
          <a:p>
            <a:pPr lvl="0" algn="ctr" eaLnBrk="1" hangingPunct="1"/>
            <a:r>
              <a:rPr lang="nl-NL" altLang="nl-NL" sz="3600" dirty="0" smtClean="0">
                <a:solidFill>
                  <a:prstClr val="black"/>
                </a:solidFill>
                <a:latin typeface="Calibri" panose="020F0502020204030204"/>
              </a:rPr>
              <a:t>Visie </a:t>
            </a:r>
            <a:r>
              <a:rPr lang="nl-NL" altLang="nl-NL" sz="3600" dirty="0">
                <a:solidFill>
                  <a:prstClr val="black"/>
                </a:solidFill>
                <a:latin typeface="Calibri" panose="020F0502020204030204"/>
              </a:rPr>
              <a:t>op agressiebeleid</a:t>
            </a:r>
          </a:p>
        </p:txBody>
      </p:sp>
      <p:sp>
        <p:nvSpPr>
          <p:cNvPr id="46" name="PIJL-OMLAAG 45"/>
          <p:cNvSpPr/>
          <p:nvPr/>
        </p:nvSpPr>
        <p:spPr>
          <a:xfrm>
            <a:off x="4302720" y="1212850"/>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Rectangle 60"/>
          <p:cNvSpPr>
            <a:spLocks noChangeArrowheads="1"/>
          </p:cNvSpPr>
          <p:nvPr/>
        </p:nvSpPr>
        <p:spPr bwMode="auto">
          <a:xfrm>
            <a:off x="1316831" y="5400675"/>
            <a:ext cx="2570956" cy="933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l">
              <a:defRPr/>
            </a:pPr>
            <a:r>
              <a:rPr lang="nl-BE" altLang="nl-NL" sz="2000" dirty="0" smtClean="0">
                <a:solidFill>
                  <a:srgbClr val="0576C2"/>
                </a:solidFill>
                <a:latin typeface="+mn-lt"/>
              </a:rPr>
              <a:t>1. Opleiding personeel</a:t>
            </a:r>
          </a:p>
          <a:p>
            <a:pPr algn="l">
              <a:defRPr/>
            </a:pPr>
            <a:r>
              <a:rPr lang="nl-BE" altLang="nl-NL" sz="2000" dirty="0" smtClean="0">
                <a:solidFill>
                  <a:srgbClr val="0576C2"/>
                </a:solidFill>
                <a:latin typeface="+mn-lt"/>
              </a:rPr>
              <a:t>2. Professionalisering meldpunten</a:t>
            </a:r>
          </a:p>
          <a:p>
            <a:pPr algn="l">
              <a:defRPr/>
            </a:pPr>
            <a:r>
              <a:rPr lang="nl-BE" altLang="nl-NL" sz="2000" dirty="0" smtClean="0">
                <a:solidFill>
                  <a:srgbClr val="0576C2"/>
                </a:solidFill>
                <a:latin typeface="+mn-lt"/>
              </a:rPr>
              <a:t>3. Sensibilisering personeel</a:t>
            </a:r>
            <a:endParaRPr lang="nl-BE" altLang="nl-NL" sz="2000" dirty="0">
              <a:solidFill>
                <a:srgbClr val="0576C2"/>
              </a:solidFill>
              <a:latin typeface="+mn-lt"/>
            </a:endParaRPr>
          </a:p>
        </p:txBody>
      </p:sp>
    </p:spTree>
    <p:extLst>
      <p:ext uri="{BB962C8B-B14F-4D97-AF65-F5344CB8AC3E}">
        <p14:creationId xmlns:p14="http://schemas.microsoft.com/office/powerpoint/2010/main" val="3551702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5602" y="718917"/>
            <a:ext cx="5724000" cy="424597"/>
          </a:xfrm>
        </p:spPr>
        <p:txBody>
          <a:bodyPr/>
          <a:lstStyle/>
          <a:p>
            <a:r>
              <a:rPr lang="nl-BE" dirty="0" smtClean="0"/>
              <a:t>3. Preventie </a:t>
            </a:r>
            <a:endParaRPr lang="nl-BE" dirty="0"/>
          </a:p>
        </p:txBody>
      </p:sp>
      <p:sp>
        <p:nvSpPr>
          <p:cNvPr id="3" name="Tijdelijke aanduiding voor tekst 2"/>
          <p:cNvSpPr>
            <a:spLocks noGrp="1"/>
          </p:cNvSpPr>
          <p:nvPr>
            <p:ph type="body" idx="1"/>
          </p:nvPr>
        </p:nvSpPr>
        <p:spPr>
          <a:xfrm>
            <a:off x="995602" y="1159559"/>
            <a:ext cx="5724000" cy="211015"/>
          </a:xfrm>
        </p:spPr>
        <p:txBody>
          <a:bodyPr/>
          <a:lstStyle/>
          <a:p>
            <a:r>
              <a:rPr lang="nl-BE" dirty="0" smtClean="0"/>
              <a:t>= VOORKOMEN van oorzaken van onveiligheid</a:t>
            </a:r>
            <a:endParaRPr lang="nl-BE" dirty="0"/>
          </a:p>
        </p:txBody>
      </p:sp>
      <p:sp>
        <p:nvSpPr>
          <p:cNvPr id="4" name="Tijdelijke aanduiding voor inhoud 3"/>
          <p:cNvSpPr>
            <a:spLocks noGrp="1"/>
          </p:cNvSpPr>
          <p:nvPr>
            <p:ph sz="half" idx="2"/>
          </p:nvPr>
        </p:nvSpPr>
        <p:spPr>
          <a:xfrm>
            <a:off x="906211" y="1607234"/>
            <a:ext cx="7104314" cy="3012391"/>
          </a:xfrm>
        </p:spPr>
        <p:txBody>
          <a:bodyPr/>
          <a:lstStyle/>
          <a:p>
            <a:r>
              <a:rPr lang="nl-BE" sz="2800" b="1" dirty="0" smtClean="0">
                <a:solidFill>
                  <a:srgbClr val="0576C2"/>
                </a:solidFill>
              </a:rPr>
              <a:t>3.1 Opleiding personeel</a:t>
            </a:r>
          </a:p>
          <a:p>
            <a:pPr>
              <a:spcBef>
                <a:spcPts val="0"/>
              </a:spcBef>
            </a:pPr>
            <a:endParaRPr lang="nl-BE" sz="1200" b="1" dirty="0" smtClean="0">
              <a:solidFill>
                <a:srgbClr val="0576C2"/>
              </a:solidFill>
            </a:endParaRPr>
          </a:p>
          <a:p>
            <a:pPr marL="342900" indent="-342900">
              <a:buFontTx/>
              <a:buChar char="-"/>
            </a:pPr>
            <a:r>
              <a:rPr lang="nl-BE" sz="2400" dirty="0" smtClean="0">
                <a:solidFill>
                  <a:srgbClr val="0576C2"/>
                </a:solidFill>
              </a:rPr>
              <a:t>Groot opleidingsaanbod</a:t>
            </a:r>
            <a:endParaRPr lang="nl-BE" sz="900" dirty="0" smtClean="0">
              <a:solidFill>
                <a:srgbClr val="0576C2"/>
              </a:solidFill>
            </a:endParaRPr>
          </a:p>
          <a:p>
            <a:pPr marL="522288" lvl="2" indent="-342900">
              <a:buFont typeface="Courier New" panose="02070309020205020404" pitchFamily="49" charset="0"/>
              <a:buChar char="o"/>
            </a:pPr>
            <a:r>
              <a:rPr lang="nl-BE" sz="2000" dirty="0">
                <a:solidFill>
                  <a:srgbClr val="0576C2"/>
                </a:solidFill>
              </a:rPr>
              <a:t>Basisopleiding ‘omgaan met agressie’</a:t>
            </a:r>
          </a:p>
          <a:p>
            <a:pPr marL="522288" lvl="2" indent="-342900">
              <a:buFont typeface="Courier New" panose="02070309020205020404" pitchFamily="49" charset="0"/>
              <a:buChar char="o"/>
            </a:pPr>
            <a:r>
              <a:rPr lang="nl-BE" sz="2000" dirty="0">
                <a:solidFill>
                  <a:srgbClr val="0576C2"/>
                </a:solidFill>
              </a:rPr>
              <a:t>Vervolgopleiding ‘omgaan met emoties’ </a:t>
            </a:r>
          </a:p>
          <a:p>
            <a:pPr marL="522288" lvl="2" indent="-342900">
              <a:buFont typeface="Courier New" panose="02070309020205020404" pitchFamily="49" charset="0"/>
              <a:buChar char="o"/>
            </a:pPr>
            <a:r>
              <a:rPr lang="nl-BE" sz="2000" dirty="0">
                <a:solidFill>
                  <a:srgbClr val="0576C2"/>
                </a:solidFill>
              </a:rPr>
              <a:t>Opleiding op maar van het team</a:t>
            </a:r>
          </a:p>
          <a:p>
            <a:pPr marL="522288" lvl="2" indent="-342900">
              <a:buFont typeface="Courier New" panose="02070309020205020404" pitchFamily="49" charset="0"/>
              <a:buChar char="o"/>
            </a:pPr>
            <a:r>
              <a:rPr lang="nl-BE" sz="2000" dirty="0" err="1">
                <a:solidFill>
                  <a:srgbClr val="0576C2"/>
                </a:solidFill>
              </a:rPr>
              <a:t>Streetwize</a:t>
            </a:r>
            <a:r>
              <a:rPr lang="nl-BE" sz="2000" dirty="0">
                <a:solidFill>
                  <a:srgbClr val="0576C2"/>
                </a:solidFill>
              </a:rPr>
              <a:t>: voor </a:t>
            </a:r>
            <a:r>
              <a:rPr lang="nl-BE" sz="2000" dirty="0" smtClean="0">
                <a:solidFill>
                  <a:srgbClr val="0576C2"/>
                </a:solidFill>
              </a:rPr>
              <a:t>poetspersoneel</a:t>
            </a:r>
          </a:p>
          <a:p>
            <a:pPr lvl="2"/>
            <a:endParaRPr lang="nl-BE" sz="2400" dirty="0" smtClean="0">
              <a:solidFill>
                <a:srgbClr val="0576C2"/>
              </a:solidFill>
            </a:endParaRPr>
          </a:p>
          <a:p>
            <a:pPr marL="342900" indent="-342900">
              <a:buFontTx/>
              <a:buChar char="-"/>
            </a:pPr>
            <a:r>
              <a:rPr lang="nl-BE" sz="2400" dirty="0" smtClean="0">
                <a:solidFill>
                  <a:srgbClr val="0576C2"/>
                </a:solidFill>
              </a:rPr>
              <a:t>Crime Control: sterke partner met veel expertise</a:t>
            </a:r>
          </a:p>
          <a:p>
            <a:endParaRPr lang="nl-BE" sz="2400" dirty="0" smtClean="0">
              <a:solidFill>
                <a:srgbClr val="0576C2"/>
              </a:solidFill>
            </a:endParaRPr>
          </a:p>
          <a:p>
            <a:pPr marL="342900" indent="-342900">
              <a:buFontTx/>
              <a:buChar char="-"/>
            </a:pPr>
            <a:r>
              <a:rPr lang="nl-BE" sz="2400" dirty="0" smtClean="0">
                <a:solidFill>
                  <a:srgbClr val="0576C2"/>
                </a:solidFill>
              </a:rPr>
              <a:t>Inhoud: praktijkgericht, cases/acteurs, grote tevredenheid</a:t>
            </a:r>
          </a:p>
          <a:p>
            <a:endParaRPr lang="nl-BE" sz="2800" b="1" dirty="0">
              <a:solidFill>
                <a:srgbClr val="0576C2"/>
              </a:solidFill>
            </a:endParaRPr>
          </a:p>
          <a:p>
            <a:endParaRPr lang="nl-BE" sz="2800" b="1" dirty="0" smtClean="0">
              <a:solidFill>
                <a:srgbClr val="0576C2"/>
              </a:solidFill>
            </a:endParaRPr>
          </a:p>
          <a:p>
            <a:endParaRPr lang="nl-BE" dirty="0"/>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21</a:t>
            </a:fld>
            <a:endParaRPr lang="nl-BE" altLang="nl-BE"/>
          </a:p>
        </p:txBody>
      </p:sp>
    </p:spTree>
    <p:extLst>
      <p:ext uri="{BB962C8B-B14F-4D97-AF65-F5344CB8AC3E}">
        <p14:creationId xmlns:p14="http://schemas.microsoft.com/office/powerpoint/2010/main" val="2492287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Preventie (2)</a:t>
            </a:r>
            <a:endParaRPr lang="nl-BE" dirty="0"/>
          </a:p>
        </p:txBody>
      </p:sp>
      <p:sp>
        <p:nvSpPr>
          <p:cNvPr id="3" name="Tijdelijke aanduiding voor tekst 2"/>
          <p:cNvSpPr>
            <a:spLocks noGrp="1"/>
          </p:cNvSpPr>
          <p:nvPr>
            <p:ph type="body" idx="1"/>
          </p:nvPr>
        </p:nvSpPr>
        <p:spPr/>
        <p:txBody>
          <a:bodyPr/>
          <a:lstStyle/>
          <a:p>
            <a:r>
              <a:rPr lang="nl-BE" dirty="0" smtClean="0"/>
              <a:t>= </a:t>
            </a:r>
            <a:r>
              <a:rPr lang="nl-BE" dirty="0" err="1" smtClean="0"/>
              <a:t>vOOrkomen</a:t>
            </a:r>
            <a:r>
              <a:rPr lang="nl-BE" dirty="0" smtClean="0"/>
              <a:t> van oorzaken van onveiligheid</a:t>
            </a:r>
            <a:endParaRPr lang="nl-BE" dirty="0"/>
          </a:p>
        </p:txBody>
      </p:sp>
      <p:sp>
        <p:nvSpPr>
          <p:cNvPr id="4" name="Tijdelijke aanduiding voor inhoud 3"/>
          <p:cNvSpPr>
            <a:spLocks noGrp="1"/>
          </p:cNvSpPr>
          <p:nvPr>
            <p:ph sz="half" idx="2"/>
          </p:nvPr>
        </p:nvSpPr>
        <p:spPr>
          <a:xfrm>
            <a:off x="881290" y="1864409"/>
            <a:ext cx="7615009" cy="3262679"/>
          </a:xfrm>
        </p:spPr>
        <p:txBody>
          <a:bodyPr/>
          <a:lstStyle/>
          <a:p>
            <a:r>
              <a:rPr lang="nl-BE" sz="2800" b="1" dirty="0" smtClean="0">
                <a:solidFill>
                  <a:srgbClr val="0576C2"/>
                </a:solidFill>
              </a:rPr>
              <a:t>3.2 Professionalisering meldpunten ‘agressie’</a:t>
            </a:r>
          </a:p>
          <a:p>
            <a:pPr>
              <a:spcBef>
                <a:spcPts val="0"/>
              </a:spcBef>
            </a:pPr>
            <a:endParaRPr lang="nl-BE" sz="2400" b="1" dirty="0" smtClean="0">
              <a:solidFill>
                <a:srgbClr val="0576C2"/>
              </a:solidFill>
            </a:endParaRPr>
          </a:p>
          <a:p>
            <a:r>
              <a:rPr lang="nl-BE" sz="2400" b="1" dirty="0" smtClean="0">
                <a:solidFill>
                  <a:srgbClr val="0576C2"/>
                </a:solidFill>
              </a:rPr>
              <a:t>Regionaal meldpunt agressie</a:t>
            </a:r>
          </a:p>
          <a:p>
            <a:pPr marL="285750" indent="-285750">
              <a:buFontTx/>
              <a:buChar char="-"/>
            </a:pPr>
            <a:r>
              <a:rPr lang="nl-BE" sz="2400" dirty="0" smtClean="0">
                <a:solidFill>
                  <a:srgbClr val="0576C2"/>
                </a:solidFill>
              </a:rPr>
              <a:t>Neemt </a:t>
            </a:r>
            <a:r>
              <a:rPr lang="nl-BE" sz="2400" dirty="0">
                <a:solidFill>
                  <a:srgbClr val="0576C2"/>
                </a:solidFill>
              </a:rPr>
              <a:t>binnen de 2 dagen contact op met </a:t>
            </a:r>
            <a:r>
              <a:rPr lang="nl-BE" sz="2400" dirty="0" smtClean="0">
                <a:solidFill>
                  <a:srgbClr val="0576C2"/>
                </a:solidFill>
              </a:rPr>
              <a:t>slachtoffer</a:t>
            </a:r>
          </a:p>
          <a:p>
            <a:pPr marL="285750" indent="-285750">
              <a:buFontTx/>
              <a:buChar char="-"/>
            </a:pPr>
            <a:r>
              <a:rPr lang="nl-BE" sz="2400" dirty="0" smtClean="0">
                <a:solidFill>
                  <a:srgbClr val="0576C2"/>
                </a:solidFill>
              </a:rPr>
              <a:t>Ondersteunt LG en werknemer</a:t>
            </a:r>
          </a:p>
          <a:p>
            <a:pPr marL="285750" indent="-285750">
              <a:buFontTx/>
              <a:buChar char="-"/>
            </a:pPr>
            <a:r>
              <a:rPr lang="nl-BE" sz="2400" dirty="0" smtClean="0">
                <a:solidFill>
                  <a:srgbClr val="0576C2"/>
                </a:solidFill>
              </a:rPr>
              <a:t>Kent </a:t>
            </a:r>
            <a:r>
              <a:rPr lang="nl-BE" sz="2400" dirty="0">
                <a:solidFill>
                  <a:srgbClr val="0576C2"/>
                </a:solidFill>
              </a:rPr>
              <a:t>de procedures en </a:t>
            </a:r>
            <a:r>
              <a:rPr lang="nl-BE" sz="2400" dirty="0" smtClean="0">
                <a:solidFill>
                  <a:srgbClr val="0576C2"/>
                </a:solidFill>
              </a:rPr>
              <a:t>mogelijkheden van nazorg</a:t>
            </a:r>
            <a:endParaRPr lang="nl-BE" sz="2400" dirty="0">
              <a:solidFill>
                <a:srgbClr val="0576C2"/>
              </a:solidFill>
            </a:endParaRPr>
          </a:p>
          <a:p>
            <a:endParaRPr lang="nl-BE" sz="2400" b="1" dirty="0" smtClean="0">
              <a:solidFill>
                <a:srgbClr val="0576C2"/>
              </a:solidFill>
            </a:endParaRPr>
          </a:p>
          <a:p>
            <a:r>
              <a:rPr lang="nl-BE" sz="2400" b="1" dirty="0" smtClean="0">
                <a:solidFill>
                  <a:srgbClr val="0576C2"/>
                </a:solidFill>
              </a:rPr>
              <a:t>Lerend netwerk: ervaringsuitwisseling tussen meldpunten</a:t>
            </a:r>
          </a:p>
          <a:p>
            <a:endParaRPr lang="nl-BE" sz="2800" dirty="0" smtClean="0">
              <a:solidFill>
                <a:srgbClr val="0576C2"/>
              </a:solidFill>
            </a:endParaRPr>
          </a:p>
          <a:p>
            <a:endParaRPr lang="nl-BE" dirty="0"/>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22</a:t>
            </a:fld>
            <a:endParaRPr lang="nl-BE" altLang="nl-BE"/>
          </a:p>
        </p:txBody>
      </p:sp>
    </p:spTree>
    <p:extLst>
      <p:ext uri="{BB962C8B-B14F-4D97-AF65-F5344CB8AC3E}">
        <p14:creationId xmlns:p14="http://schemas.microsoft.com/office/powerpoint/2010/main" val="2402763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Preventie (3)</a:t>
            </a:r>
            <a:endParaRPr lang="nl-BE" dirty="0"/>
          </a:p>
        </p:txBody>
      </p:sp>
      <p:sp>
        <p:nvSpPr>
          <p:cNvPr id="4" name="Tijdelijke aanduiding voor inhoud 3"/>
          <p:cNvSpPr>
            <a:spLocks noGrp="1"/>
          </p:cNvSpPr>
          <p:nvPr>
            <p:ph sz="half" idx="2"/>
          </p:nvPr>
        </p:nvSpPr>
        <p:spPr>
          <a:xfrm>
            <a:off x="896686" y="1778684"/>
            <a:ext cx="6333667" cy="3262679"/>
          </a:xfrm>
        </p:spPr>
        <p:txBody>
          <a:bodyPr/>
          <a:lstStyle/>
          <a:p>
            <a:r>
              <a:rPr lang="nl-BE" sz="2800" b="1" dirty="0" smtClean="0">
                <a:solidFill>
                  <a:srgbClr val="0576C2"/>
                </a:solidFill>
              </a:rPr>
              <a:t>3.3. Communicatie en sensibilisering</a:t>
            </a:r>
          </a:p>
          <a:p>
            <a:endParaRPr lang="nl-BE" sz="2800" b="1" dirty="0" smtClean="0">
              <a:solidFill>
                <a:srgbClr val="0576C2"/>
              </a:solidFill>
            </a:endParaRPr>
          </a:p>
          <a:p>
            <a:pPr marL="342900" indent="-342900">
              <a:buFontTx/>
              <a:buChar char="-"/>
            </a:pPr>
            <a:r>
              <a:rPr lang="nl-BE" sz="2400" b="1" dirty="0" smtClean="0">
                <a:solidFill>
                  <a:srgbClr val="0576C2"/>
                </a:solidFill>
              </a:rPr>
              <a:t>Vaste communicatiekanalen </a:t>
            </a:r>
          </a:p>
          <a:p>
            <a:pPr marL="522288" lvl="2" indent="-342900">
              <a:buFont typeface="Courier New" panose="02070309020205020404" pitchFamily="49" charset="0"/>
              <a:buChar char="o"/>
            </a:pPr>
            <a:r>
              <a:rPr lang="nl-BE" sz="2400" dirty="0" smtClean="0">
                <a:solidFill>
                  <a:srgbClr val="0576C2"/>
                </a:solidFill>
              </a:rPr>
              <a:t>Intranet</a:t>
            </a:r>
          </a:p>
          <a:p>
            <a:pPr marL="522288" lvl="2" indent="-342900">
              <a:buFont typeface="Courier New" panose="02070309020205020404" pitchFamily="49" charset="0"/>
              <a:buChar char="o"/>
            </a:pPr>
            <a:r>
              <a:rPr lang="nl-BE" sz="2400" dirty="0" smtClean="0">
                <a:solidFill>
                  <a:srgbClr val="0576C2"/>
                </a:solidFill>
              </a:rPr>
              <a:t>Brochure</a:t>
            </a:r>
          </a:p>
          <a:p>
            <a:pPr marL="522288" lvl="2" indent="-342900">
              <a:buFont typeface="Courier New" panose="02070309020205020404" pitchFamily="49" charset="0"/>
              <a:buChar char="o"/>
            </a:pPr>
            <a:r>
              <a:rPr lang="nl-BE" sz="2400" dirty="0" smtClean="0">
                <a:solidFill>
                  <a:srgbClr val="0576C2"/>
                </a:solidFill>
              </a:rPr>
              <a:t>Kaartje als reminder</a:t>
            </a:r>
          </a:p>
          <a:p>
            <a:pPr lvl="2"/>
            <a:endParaRPr lang="nl-BE" sz="2400" dirty="0" smtClean="0">
              <a:solidFill>
                <a:srgbClr val="0576C2"/>
              </a:solidFill>
            </a:endParaRPr>
          </a:p>
          <a:p>
            <a:pPr marL="342900" indent="-342900">
              <a:buFontTx/>
              <a:buChar char="-"/>
            </a:pPr>
            <a:r>
              <a:rPr lang="nl-BE" sz="2400" b="1" dirty="0" smtClean="0">
                <a:solidFill>
                  <a:srgbClr val="0576C2"/>
                </a:solidFill>
              </a:rPr>
              <a:t>Gerichte communicatie-acties </a:t>
            </a:r>
          </a:p>
          <a:p>
            <a:pPr marL="342900" indent="-342900">
              <a:buFontTx/>
              <a:buChar char="-"/>
            </a:pPr>
            <a:endParaRPr lang="nl-BE" sz="2400" b="1" dirty="0">
              <a:solidFill>
                <a:srgbClr val="0576C2"/>
              </a:solidFill>
            </a:endParaRPr>
          </a:p>
          <a:p>
            <a:r>
              <a:rPr lang="nl-BE" sz="2400" b="1" dirty="0" smtClean="0">
                <a:solidFill>
                  <a:srgbClr val="0576C2"/>
                </a:solidFill>
              </a:rPr>
              <a:t>! Blijvend aandachtspunt!</a:t>
            </a: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23</a:t>
            </a:fld>
            <a:endParaRPr lang="nl-BE" altLang="nl-BE"/>
          </a:p>
        </p:txBody>
      </p:sp>
    </p:spTree>
    <p:extLst>
      <p:ext uri="{BB962C8B-B14F-4D97-AF65-F5344CB8AC3E}">
        <p14:creationId xmlns:p14="http://schemas.microsoft.com/office/powerpoint/2010/main" val="2792581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468312" y="3649663"/>
            <a:ext cx="118745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1" name="Rectangle 19"/>
          <p:cNvSpPr>
            <a:spLocks noChangeArrowheads="1"/>
          </p:cNvSpPr>
          <p:nvPr/>
        </p:nvSpPr>
        <p:spPr bwMode="auto">
          <a:xfrm>
            <a:off x="1655762" y="3644898"/>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2" name="Rectangle 20"/>
          <p:cNvSpPr>
            <a:spLocks noChangeArrowheads="1"/>
          </p:cNvSpPr>
          <p:nvPr/>
        </p:nvSpPr>
        <p:spPr bwMode="auto">
          <a:xfrm>
            <a:off x="2736850" y="3649663"/>
            <a:ext cx="1150937" cy="2376487"/>
          </a:xfrm>
          <a:prstGeom prst="rect">
            <a:avLst/>
          </a:prstGeom>
          <a:solidFill>
            <a:schemeClr val="accent4"/>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3" name="Rectangle 21"/>
          <p:cNvSpPr>
            <a:spLocks noChangeArrowheads="1"/>
          </p:cNvSpPr>
          <p:nvPr/>
        </p:nvSpPr>
        <p:spPr bwMode="auto">
          <a:xfrm>
            <a:off x="5365750" y="3644900"/>
            <a:ext cx="1079500"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4" name="Rectangle 22"/>
          <p:cNvSpPr>
            <a:spLocks noChangeArrowheads="1"/>
          </p:cNvSpPr>
          <p:nvPr/>
        </p:nvSpPr>
        <p:spPr bwMode="auto">
          <a:xfrm>
            <a:off x="6445250" y="3644900"/>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5" name="Rectangle 23"/>
          <p:cNvSpPr>
            <a:spLocks noChangeArrowheads="1"/>
          </p:cNvSpPr>
          <p:nvPr/>
        </p:nvSpPr>
        <p:spPr bwMode="auto">
          <a:xfrm>
            <a:off x="7524750" y="3644900"/>
            <a:ext cx="107950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BE" altLang="nl-NL" sz="1300" b="1" dirty="0"/>
          </a:p>
          <a:p>
            <a:pPr eaLnBrk="1" hangingPunct="1"/>
            <a:r>
              <a:rPr lang="nl-BE" altLang="nl-NL" sz="1400" b="1" dirty="0" smtClean="0">
                <a:latin typeface="+mj-lt"/>
              </a:rPr>
              <a:t>Monitoring</a:t>
            </a:r>
          </a:p>
          <a:p>
            <a:pPr eaLnBrk="1" hangingPunct="1"/>
            <a:endParaRPr lang="nl-BE" altLang="nl-NL" sz="1400" b="1" dirty="0"/>
          </a:p>
          <a:p>
            <a:pPr eaLnBrk="1" hangingPunct="1"/>
            <a:endParaRPr lang="nl-NL" altLang="nl-NL" sz="1400" b="1" dirty="0"/>
          </a:p>
        </p:txBody>
      </p:sp>
      <p:sp>
        <p:nvSpPr>
          <p:cNvPr id="2056" name="AutoShape 28"/>
          <p:cNvSpPr>
            <a:spLocks noChangeArrowheads="1"/>
          </p:cNvSpPr>
          <p:nvPr/>
        </p:nvSpPr>
        <p:spPr bwMode="auto">
          <a:xfrm>
            <a:off x="3887787" y="4113211"/>
            <a:ext cx="1368425" cy="1439863"/>
          </a:xfrm>
          <a:prstGeom prst="irregularSeal1">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INCIDENT</a:t>
            </a:r>
            <a:endParaRPr lang="nl-NL" altLang="nl-NL" sz="1400" b="1" dirty="0">
              <a:latin typeface="+mj-lt"/>
            </a:endParaRPr>
          </a:p>
        </p:txBody>
      </p:sp>
      <p:sp>
        <p:nvSpPr>
          <p:cNvPr id="2057" name="Rectangle 29"/>
          <p:cNvSpPr>
            <a:spLocks noChangeArrowheads="1"/>
          </p:cNvSpPr>
          <p:nvPr/>
        </p:nvSpPr>
        <p:spPr bwMode="auto">
          <a:xfrm>
            <a:off x="611188" y="3860800"/>
            <a:ext cx="936625" cy="360363"/>
          </a:xfrm>
          <a:prstGeom prst="rect">
            <a:avLst/>
          </a:prstGeom>
          <a:solidFill>
            <a:schemeClr val="accent2">
              <a:lumMod val="20000"/>
              <a:lumOff val="8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err="1">
                <a:latin typeface="+mj-lt"/>
              </a:rPr>
              <a:t>Proactie</a:t>
            </a:r>
            <a:endParaRPr lang="nl-NL" altLang="nl-NL" sz="1400" b="1" dirty="0">
              <a:latin typeface="+mj-lt"/>
            </a:endParaRPr>
          </a:p>
        </p:txBody>
      </p:sp>
      <p:sp>
        <p:nvSpPr>
          <p:cNvPr id="2058" name="Rectangle 31"/>
          <p:cNvSpPr>
            <a:spLocks noChangeArrowheads="1"/>
          </p:cNvSpPr>
          <p:nvPr/>
        </p:nvSpPr>
        <p:spPr bwMode="auto">
          <a:xfrm>
            <a:off x="1692275" y="3860800"/>
            <a:ext cx="935038"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Preventie</a:t>
            </a:r>
            <a:endParaRPr lang="nl-NL" altLang="nl-NL" sz="1400" b="1" dirty="0">
              <a:latin typeface="+mj-lt"/>
            </a:endParaRPr>
          </a:p>
        </p:txBody>
      </p:sp>
      <p:sp>
        <p:nvSpPr>
          <p:cNvPr id="2059" name="Rectangle 32"/>
          <p:cNvSpPr>
            <a:spLocks noChangeArrowheads="1"/>
          </p:cNvSpPr>
          <p:nvPr/>
        </p:nvSpPr>
        <p:spPr bwMode="auto">
          <a:xfrm>
            <a:off x="2809875" y="3860799"/>
            <a:ext cx="863600" cy="360363"/>
          </a:xfrm>
          <a:prstGeom prst="rect">
            <a:avLst/>
          </a:prstGeom>
          <a:solidFill>
            <a:schemeClr val="accent4"/>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300" b="1" dirty="0" smtClean="0">
                <a:latin typeface="+mj-lt"/>
              </a:rPr>
              <a:t>Voorbereiding</a:t>
            </a:r>
            <a:endParaRPr lang="nl-NL" altLang="nl-NL" sz="1300" b="1" dirty="0">
              <a:latin typeface="+mj-lt"/>
            </a:endParaRPr>
          </a:p>
        </p:txBody>
      </p:sp>
      <p:sp>
        <p:nvSpPr>
          <p:cNvPr id="2060" name="Rectangle 33"/>
          <p:cNvSpPr>
            <a:spLocks noChangeArrowheads="1"/>
          </p:cNvSpPr>
          <p:nvPr/>
        </p:nvSpPr>
        <p:spPr bwMode="auto">
          <a:xfrm>
            <a:off x="5435600" y="3860800"/>
            <a:ext cx="936625"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Reactie</a:t>
            </a:r>
            <a:endParaRPr lang="nl-NL" altLang="nl-NL" sz="1400" b="1" dirty="0">
              <a:latin typeface="+mj-lt"/>
            </a:endParaRPr>
          </a:p>
        </p:txBody>
      </p:sp>
      <p:sp>
        <p:nvSpPr>
          <p:cNvPr id="2061" name="Rectangle 34"/>
          <p:cNvSpPr>
            <a:spLocks noChangeArrowheads="1"/>
          </p:cNvSpPr>
          <p:nvPr/>
        </p:nvSpPr>
        <p:spPr bwMode="auto">
          <a:xfrm>
            <a:off x="6516688" y="3860800"/>
            <a:ext cx="935037"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Nazorg</a:t>
            </a:r>
            <a:endParaRPr lang="nl-NL" altLang="nl-NL" sz="1400" b="1" dirty="0">
              <a:latin typeface="+mj-lt"/>
            </a:endParaRPr>
          </a:p>
        </p:txBody>
      </p:sp>
      <p:sp>
        <p:nvSpPr>
          <p:cNvPr id="2062" name="Oval 35"/>
          <p:cNvSpPr>
            <a:spLocks noChangeArrowheads="1"/>
          </p:cNvSpPr>
          <p:nvPr/>
        </p:nvSpPr>
        <p:spPr bwMode="auto">
          <a:xfrm>
            <a:off x="752475"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1</a:t>
            </a:r>
            <a:endParaRPr lang="nl-NL" altLang="nl-NL" b="1">
              <a:solidFill>
                <a:schemeClr val="bg1"/>
              </a:solidFill>
            </a:endParaRPr>
          </a:p>
        </p:txBody>
      </p:sp>
      <p:sp>
        <p:nvSpPr>
          <p:cNvPr id="2063" name="Oval 36"/>
          <p:cNvSpPr>
            <a:spLocks noChangeArrowheads="1"/>
          </p:cNvSpPr>
          <p:nvPr/>
        </p:nvSpPr>
        <p:spPr bwMode="auto">
          <a:xfrm>
            <a:off x="1862930"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2</a:t>
            </a:r>
            <a:endParaRPr lang="nl-NL" altLang="nl-NL" b="1">
              <a:solidFill>
                <a:schemeClr val="bg1"/>
              </a:solidFill>
            </a:endParaRPr>
          </a:p>
        </p:txBody>
      </p:sp>
      <p:sp>
        <p:nvSpPr>
          <p:cNvPr id="2064" name="Oval 37"/>
          <p:cNvSpPr>
            <a:spLocks noChangeArrowheads="1"/>
          </p:cNvSpPr>
          <p:nvPr/>
        </p:nvSpPr>
        <p:spPr bwMode="auto">
          <a:xfrm>
            <a:off x="2937668" y="4365624"/>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3</a:t>
            </a:r>
            <a:endParaRPr lang="nl-NL" altLang="nl-NL" b="1">
              <a:solidFill>
                <a:schemeClr val="bg1"/>
              </a:solidFill>
            </a:endParaRPr>
          </a:p>
        </p:txBody>
      </p:sp>
      <p:sp>
        <p:nvSpPr>
          <p:cNvPr id="2065" name="Oval 38"/>
          <p:cNvSpPr>
            <a:spLocks noChangeArrowheads="1"/>
          </p:cNvSpPr>
          <p:nvPr/>
        </p:nvSpPr>
        <p:spPr bwMode="auto">
          <a:xfrm>
            <a:off x="5651499"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4</a:t>
            </a:r>
            <a:endParaRPr lang="nl-NL" altLang="nl-NL" b="1">
              <a:solidFill>
                <a:schemeClr val="bg1"/>
              </a:solidFill>
            </a:endParaRPr>
          </a:p>
        </p:txBody>
      </p:sp>
      <p:sp>
        <p:nvSpPr>
          <p:cNvPr id="2066" name="Oval 39"/>
          <p:cNvSpPr>
            <a:spLocks noChangeArrowheads="1"/>
          </p:cNvSpPr>
          <p:nvPr/>
        </p:nvSpPr>
        <p:spPr bwMode="auto">
          <a:xfrm>
            <a:off x="6696074" y="4273550"/>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5</a:t>
            </a:r>
            <a:endParaRPr lang="nl-NL" altLang="nl-NL" b="1">
              <a:solidFill>
                <a:schemeClr val="bg1"/>
              </a:solidFill>
            </a:endParaRPr>
          </a:p>
        </p:txBody>
      </p:sp>
      <p:sp>
        <p:nvSpPr>
          <p:cNvPr id="2067" name="Oval 40"/>
          <p:cNvSpPr>
            <a:spLocks noChangeArrowheads="1"/>
          </p:cNvSpPr>
          <p:nvPr/>
        </p:nvSpPr>
        <p:spPr bwMode="auto">
          <a:xfrm>
            <a:off x="7808913"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6</a:t>
            </a:r>
            <a:endParaRPr lang="nl-NL" altLang="nl-NL" b="1">
              <a:solidFill>
                <a:schemeClr val="bg1"/>
              </a:solidFill>
            </a:endParaRPr>
          </a:p>
        </p:txBody>
      </p:sp>
      <p:sp>
        <p:nvSpPr>
          <p:cNvPr id="2068" name="AutoShape 43"/>
          <p:cNvSpPr>
            <a:spLocks noChangeArrowheads="1"/>
          </p:cNvSpPr>
          <p:nvPr/>
        </p:nvSpPr>
        <p:spPr bwMode="auto">
          <a:xfrm>
            <a:off x="457992" y="2873374"/>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BEPERKEN DREIGING</a:t>
            </a:r>
            <a:endParaRPr lang="nl-NL" altLang="nl-NL" b="1" dirty="0">
              <a:latin typeface="+mj-lt"/>
            </a:endParaRPr>
          </a:p>
        </p:txBody>
      </p:sp>
      <p:sp>
        <p:nvSpPr>
          <p:cNvPr id="2069" name="AutoShape 44"/>
          <p:cNvSpPr>
            <a:spLocks noChangeArrowheads="1"/>
          </p:cNvSpPr>
          <p:nvPr/>
        </p:nvSpPr>
        <p:spPr bwMode="auto">
          <a:xfrm>
            <a:off x="5292723" y="2828926"/>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VERMINDEREN IMPACT</a:t>
            </a:r>
            <a:endParaRPr lang="nl-NL" altLang="nl-NL" b="1" dirty="0">
              <a:latin typeface="+mj-lt"/>
            </a:endParaRPr>
          </a:p>
        </p:txBody>
      </p:sp>
      <p:sp>
        <p:nvSpPr>
          <p:cNvPr id="2070" name="Rectangle 45"/>
          <p:cNvSpPr>
            <a:spLocks noChangeArrowheads="1"/>
          </p:cNvSpPr>
          <p:nvPr/>
        </p:nvSpPr>
        <p:spPr bwMode="auto">
          <a:xfrm>
            <a:off x="3995736" y="2656680"/>
            <a:ext cx="1152525" cy="10810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2000" b="1" dirty="0">
                <a:latin typeface="+mj-lt"/>
              </a:rPr>
              <a:t>IMPACT</a:t>
            </a:r>
            <a:endParaRPr lang="nl-NL" altLang="nl-NL" sz="2000" b="1" dirty="0">
              <a:latin typeface="+mj-lt"/>
            </a:endParaRPr>
          </a:p>
        </p:txBody>
      </p:sp>
      <p:sp>
        <p:nvSpPr>
          <p:cNvPr id="2071" name="Line 46"/>
          <p:cNvSpPr>
            <a:spLocks noChangeShapeType="1"/>
          </p:cNvSpPr>
          <p:nvPr/>
        </p:nvSpPr>
        <p:spPr bwMode="auto">
          <a:xfrm>
            <a:off x="8782050" y="4776788"/>
            <a:ext cx="0" cy="13668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2" name="Line 47"/>
          <p:cNvSpPr>
            <a:spLocks noChangeShapeType="1"/>
          </p:cNvSpPr>
          <p:nvPr/>
        </p:nvSpPr>
        <p:spPr bwMode="auto">
          <a:xfrm flipH="1">
            <a:off x="1004888" y="6143625"/>
            <a:ext cx="77771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3" name="Line 48"/>
          <p:cNvSpPr>
            <a:spLocks noChangeShapeType="1"/>
          </p:cNvSpPr>
          <p:nvPr/>
        </p:nvSpPr>
        <p:spPr bwMode="auto">
          <a:xfrm flipV="1">
            <a:off x="1004888" y="5784850"/>
            <a:ext cx="0"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5" name="Rectangle 50"/>
          <p:cNvSpPr>
            <a:spLocks noChangeArrowheads="1"/>
          </p:cNvSpPr>
          <p:nvPr/>
        </p:nvSpPr>
        <p:spPr bwMode="auto">
          <a:xfrm>
            <a:off x="2417761" y="889000"/>
            <a:ext cx="4547394" cy="3238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ctr" eaLnBrk="1" hangingPunct="1"/>
            <a:endParaRPr lang="nl-NL" altLang="nl-NL" sz="3600" dirty="0">
              <a:latin typeface="+mn-lt"/>
            </a:endParaRPr>
          </a:p>
        </p:txBody>
      </p:sp>
      <p:sp>
        <p:nvSpPr>
          <p:cNvPr id="2" name="Rechthoek 1"/>
          <p:cNvSpPr/>
          <p:nvPr/>
        </p:nvSpPr>
        <p:spPr>
          <a:xfrm>
            <a:off x="2159794" y="381853"/>
            <a:ext cx="4948238" cy="1892826"/>
          </a:xfrm>
          <a:prstGeom prst="rect">
            <a:avLst/>
          </a:prstGeom>
        </p:spPr>
        <p:txBody>
          <a:bodyPr wrap="square">
            <a:spAutoFit/>
          </a:bodyPr>
          <a:lstStyle/>
          <a:p>
            <a:pPr lvl="0" algn="ctr" eaLnBrk="1" hangingPunct="1"/>
            <a:r>
              <a:rPr lang="nl-NL" altLang="nl-NL" sz="3600" dirty="0">
                <a:solidFill>
                  <a:prstClr val="black"/>
                </a:solidFill>
                <a:latin typeface="Calibri" panose="020F0502020204030204"/>
              </a:rPr>
              <a:t>Visie </a:t>
            </a:r>
            <a:r>
              <a:rPr lang="nl-NL" altLang="nl-NL" sz="3600" dirty="0" smtClean="0">
                <a:solidFill>
                  <a:prstClr val="black"/>
                </a:solidFill>
                <a:latin typeface="Calibri" panose="020F0502020204030204"/>
              </a:rPr>
              <a:t>organisatie</a:t>
            </a:r>
          </a:p>
          <a:p>
            <a:pPr lvl="0" algn="ctr" eaLnBrk="1" hangingPunct="1"/>
            <a:endParaRPr lang="nl-NL" altLang="nl-NL" sz="900" dirty="0">
              <a:solidFill>
                <a:prstClr val="black"/>
              </a:solidFill>
              <a:latin typeface="Calibri" panose="020F0502020204030204"/>
            </a:endParaRPr>
          </a:p>
          <a:p>
            <a:pPr lvl="0" algn="ctr" eaLnBrk="1" hangingPunct="1"/>
            <a:r>
              <a:rPr lang="nl-NL" altLang="nl-NL" sz="3600" dirty="0" smtClean="0">
                <a:solidFill>
                  <a:prstClr val="black"/>
                </a:solidFill>
                <a:latin typeface="Calibri" panose="020F0502020204030204"/>
              </a:rPr>
              <a:t> </a:t>
            </a:r>
          </a:p>
          <a:p>
            <a:pPr lvl="0" algn="ctr" eaLnBrk="1" hangingPunct="1"/>
            <a:r>
              <a:rPr lang="nl-NL" altLang="nl-NL" sz="3600" dirty="0" smtClean="0">
                <a:solidFill>
                  <a:prstClr val="black"/>
                </a:solidFill>
                <a:latin typeface="Calibri" panose="020F0502020204030204"/>
              </a:rPr>
              <a:t>Visie </a:t>
            </a:r>
            <a:r>
              <a:rPr lang="nl-NL" altLang="nl-NL" sz="3600" dirty="0">
                <a:solidFill>
                  <a:prstClr val="black"/>
                </a:solidFill>
                <a:latin typeface="Calibri" panose="020F0502020204030204"/>
              </a:rPr>
              <a:t>op agressiebeleid</a:t>
            </a:r>
          </a:p>
        </p:txBody>
      </p:sp>
      <p:sp>
        <p:nvSpPr>
          <p:cNvPr id="3" name="PIJL-OMLAAG 2"/>
          <p:cNvSpPr/>
          <p:nvPr/>
        </p:nvSpPr>
        <p:spPr>
          <a:xfrm>
            <a:off x="4333874" y="1050925"/>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6" name="PIJL-OMLAAG 45"/>
          <p:cNvSpPr/>
          <p:nvPr/>
        </p:nvSpPr>
        <p:spPr>
          <a:xfrm>
            <a:off x="4333874" y="2203451"/>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53581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5127" y="785592"/>
            <a:ext cx="5724000" cy="424597"/>
          </a:xfrm>
        </p:spPr>
        <p:txBody>
          <a:bodyPr/>
          <a:lstStyle/>
          <a:p>
            <a:r>
              <a:rPr lang="nl-BE" dirty="0" smtClean="0"/>
              <a:t>4. Voorbereiding</a:t>
            </a:r>
            <a:endParaRPr lang="nl-BE" dirty="0"/>
          </a:p>
        </p:txBody>
      </p:sp>
      <p:sp>
        <p:nvSpPr>
          <p:cNvPr id="3" name="Tijdelijke aanduiding voor tekst 2"/>
          <p:cNvSpPr>
            <a:spLocks noGrp="1"/>
          </p:cNvSpPr>
          <p:nvPr>
            <p:ph type="body" idx="1"/>
          </p:nvPr>
        </p:nvSpPr>
        <p:spPr/>
        <p:txBody>
          <a:bodyPr/>
          <a:lstStyle/>
          <a:p>
            <a:r>
              <a:rPr lang="nl-BE" dirty="0" smtClean="0"/>
              <a:t>= via scenario’s oefenen op daadwerkelijke dreiging</a:t>
            </a:r>
            <a:endParaRPr lang="nl-BE" dirty="0"/>
          </a:p>
        </p:txBody>
      </p:sp>
      <p:sp>
        <p:nvSpPr>
          <p:cNvPr id="4" name="Tijdelijke aanduiding voor inhoud 3"/>
          <p:cNvSpPr>
            <a:spLocks noGrp="1"/>
          </p:cNvSpPr>
          <p:nvPr>
            <p:ph sz="half" idx="2"/>
          </p:nvPr>
        </p:nvSpPr>
        <p:spPr>
          <a:xfrm>
            <a:off x="1001461" y="2112059"/>
            <a:ext cx="6761414" cy="3262679"/>
          </a:xfrm>
        </p:spPr>
        <p:txBody>
          <a:bodyPr/>
          <a:lstStyle/>
          <a:p>
            <a:pPr marL="342900" indent="-342900">
              <a:buFontTx/>
              <a:buChar char="-"/>
            </a:pPr>
            <a:r>
              <a:rPr lang="nl-BE" sz="2400" dirty="0" smtClean="0">
                <a:solidFill>
                  <a:srgbClr val="0576C2"/>
                </a:solidFill>
              </a:rPr>
              <a:t>Basisopleiding: </a:t>
            </a:r>
            <a:r>
              <a:rPr lang="nl-BE" sz="2400" dirty="0" err="1" smtClean="0">
                <a:solidFill>
                  <a:srgbClr val="0576C2"/>
                </a:solidFill>
              </a:rPr>
              <a:t>obv</a:t>
            </a:r>
            <a:r>
              <a:rPr lang="nl-BE" sz="2400" dirty="0" smtClean="0">
                <a:solidFill>
                  <a:srgbClr val="0576C2"/>
                </a:solidFill>
              </a:rPr>
              <a:t> cases </a:t>
            </a:r>
            <a:r>
              <a:rPr lang="nl-BE" sz="2400" dirty="0" err="1" smtClean="0">
                <a:solidFill>
                  <a:srgbClr val="0576C2"/>
                </a:solidFill>
              </a:rPr>
              <a:t>VDABers</a:t>
            </a:r>
            <a:endParaRPr lang="nl-BE" sz="2400" dirty="0" smtClean="0">
              <a:solidFill>
                <a:srgbClr val="0576C2"/>
              </a:solidFill>
            </a:endParaRPr>
          </a:p>
          <a:p>
            <a:pPr marL="342900" indent="-342900">
              <a:buFontTx/>
              <a:buChar char="-"/>
            </a:pPr>
            <a:r>
              <a:rPr lang="nl-BE" sz="2400" dirty="0" smtClean="0">
                <a:solidFill>
                  <a:srgbClr val="0576C2"/>
                </a:solidFill>
              </a:rPr>
              <a:t>Vervolgopleiding: simulaties met acteurs</a:t>
            </a:r>
          </a:p>
          <a:p>
            <a:pPr marL="342900" indent="-342900">
              <a:buFontTx/>
              <a:buChar char="-"/>
            </a:pPr>
            <a:r>
              <a:rPr lang="nl-BE" sz="2400" dirty="0" smtClean="0">
                <a:solidFill>
                  <a:srgbClr val="0576C2"/>
                </a:solidFill>
              </a:rPr>
              <a:t>Teamopleiding: teamafspraken </a:t>
            </a:r>
            <a:r>
              <a:rPr lang="nl-BE" sz="2400" dirty="0" err="1" smtClean="0">
                <a:solidFill>
                  <a:srgbClr val="0576C2"/>
                </a:solidFill>
              </a:rPr>
              <a:t>ikv</a:t>
            </a:r>
            <a:r>
              <a:rPr lang="nl-BE" sz="2400" dirty="0" smtClean="0">
                <a:solidFill>
                  <a:srgbClr val="0576C2"/>
                </a:solidFill>
              </a:rPr>
              <a:t> agressie</a:t>
            </a:r>
          </a:p>
          <a:p>
            <a:pPr marL="342900" indent="-342900">
              <a:buFontTx/>
              <a:buChar char="-"/>
            </a:pPr>
            <a:endParaRPr lang="nl-BE" sz="2400" b="1" dirty="0" smtClean="0">
              <a:solidFill>
                <a:srgbClr val="0576C2"/>
              </a:solidFill>
            </a:endParaRPr>
          </a:p>
          <a:p>
            <a:pPr marL="342900" indent="-342900">
              <a:buFontTx/>
              <a:buChar char="-"/>
            </a:pPr>
            <a:r>
              <a:rPr lang="nl-BE" sz="2400" dirty="0" smtClean="0">
                <a:solidFill>
                  <a:srgbClr val="0576C2"/>
                </a:solidFill>
              </a:rPr>
              <a:t>Geen daadwerkelijke oefening </a:t>
            </a:r>
            <a:r>
              <a:rPr lang="nl-BE" sz="2400" dirty="0" err="1" smtClean="0">
                <a:solidFill>
                  <a:srgbClr val="0576C2"/>
                </a:solidFill>
              </a:rPr>
              <a:t>cfr</a:t>
            </a:r>
            <a:r>
              <a:rPr lang="nl-BE" sz="2400" dirty="0" smtClean="0">
                <a:solidFill>
                  <a:srgbClr val="0576C2"/>
                </a:solidFill>
              </a:rPr>
              <a:t>. brandoefening</a:t>
            </a:r>
            <a:endParaRPr lang="nl-BE" sz="2400" dirty="0">
              <a:solidFill>
                <a:srgbClr val="0576C2"/>
              </a:solidFill>
            </a:endParaRPr>
          </a:p>
          <a:p>
            <a:pPr marL="342900" indent="-342900">
              <a:buFontTx/>
              <a:buChar char="-"/>
            </a:pPr>
            <a:endParaRPr lang="nl-BE" sz="2400"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25</a:t>
            </a:fld>
            <a:endParaRPr lang="nl-BE" altLang="nl-BE"/>
          </a:p>
        </p:txBody>
      </p:sp>
    </p:spTree>
    <p:extLst>
      <p:ext uri="{BB962C8B-B14F-4D97-AF65-F5344CB8AC3E}">
        <p14:creationId xmlns:p14="http://schemas.microsoft.com/office/powerpoint/2010/main" val="2576150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468312" y="3649663"/>
            <a:ext cx="118745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1" name="Rectangle 19"/>
          <p:cNvSpPr>
            <a:spLocks noChangeArrowheads="1"/>
          </p:cNvSpPr>
          <p:nvPr/>
        </p:nvSpPr>
        <p:spPr bwMode="auto">
          <a:xfrm>
            <a:off x="1655762" y="3644898"/>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2" name="Rectangle 20"/>
          <p:cNvSpPr>
            <a:spLocks noChangeArrowheads="1"/>
          </p:cNvSpPr>
          <p:nvPr/>
        </p:nvSpPr>
        <p:spPr bwMode="auto">
          <a:xfrm>
            <a:off x="2736850" y="3649663"/>
            <a:ext cx="1150937"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3" name="Rectangle 21"/>
          <p:cNvSpPr>
            <a:spLocks noChangeArrowheads="1"/>
          </p:cNvSpPr>
          <p:nvPr/>
        </p:nvSpPr>
        <p:spPr bwMode="auto">
          <a:xfrm>
            <a:off x="5365750" y="3644900"/>
            <a:ext cx="1079500" cy="2376487"/>
          </a:xfrm>
          <a:prstGeom prst="rect">
            <a:avLst/>
          </a:prstGeom>
          <a:solidFill>
            <a:schemeClr val="accent4"/>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4" name="Rectangle 22"/>
          <p:cNvSpPr>
            <a:spLocks noChangeArrowheads="1"/>
          </p:cNvSpPr>
          <p:nvPr/>
        </p:nvSpPr>
        <p:spPr bwMode="auto">
          <a:xfrm>
            <a:off x="6445250" y="3644900"/>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5" name="Rectangle 23"/>
          <p:cNvSpPr>
            <a:spLocks noChangeArrowheads="1"/>
          </p:cNvSpPr>
          <p:nvPr/>
        </p:nvSpPr>
        <p:spPr bwMode="auto">
          <a:xfrm>
            <a:off x="7524750" y="3644900"/>
            <a:ext cx="107950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BE" altLang="nl-NL" sz="1300" b="1" dirty="0"/>
          </a:p>
          <a:p>
            <a:pPr eaLnBrk="1" hangingPunct="1"/>
            <a:r>
              <a:rPr lang="nl-BE" altLang="nl-NL" sz="1400" b="1" dirty="0" smtClean="0">
                <a:latin typeface="+mj-lt"/>
              </a:rPr>
              <a:t>Monitoring</a:t>
            </a:r>
          </a:p>
          <a:p>
            <a:pPr eaLnBrk="1" hangingPunct="1"/>
            <a:endParaRPr lang="nl-BE" altLang="nl-NL" sz="1400" b="1" dirty="0"/>
          </a:p>
          <a:p>
            <a:pPr eaLnBrk="1" hangingPunct="1"/>
            <a:endParaRPr lang="nl-NL" altLang="nl-NL" sz="1400" b="1" dirty="0"/>
          </a:p>
        </p:txBody>
      </p:sp>
      <p:sp>
        <p:nvSpPr>
          <p:cNvPr id="2056" name="AutoShape 28"/>
          <p:cNvSpPr>
            <a:spLocks noChangeArrowheads="1"/>
          </p:cNvSpPr>
          <p:nvPr/>
        </p:nvSpPr>
        <p:spPr bwMode="auto">
          <a:xfrm>
            <a:off x="3887787" y="4113211"/>
            <a:ext cx="1368425" cy="1439863"/>
          </a:xfrm>
          <a:prstGeom prst="irregularSeal1">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INCIDENT</a:t>
            </a:r>
            <a:endParaRPr lang="nl-NL" altLang="nl-NL" sz="1400" b="1" dirty="0">
              <a:latin typeface="+mj-lt"/>
            </a:endParaRPr>
          </a:p>
        </p:txBody>
      </p:sp>
      <p:sp>
        <p:nvSpPr>
          <p:cNvPr id="2057" name="Rectangle 29"/>
          <p:cNvSpPr>
            <a:spLocks noChangeArrowheads="1"/>
          </p:cNvSpPr>
          <p:nvPr/>
        </p:nvSpPr>
        <p:spPr bwMode="auto">
          <a:xfrm>
            <a:off x="611188" y="3860800"/>
            <a:ext cx="936625" cy="360363"/>
          </a:xfrm>
          <a:prstGeom prst="rect">
            <a:avLst/>
          </a:prstGeom>
          <a:solidFill>
            <a:schemeClr val="accent2">
              <a:lumMod val="20000"/>
              <a:lumOff val="8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err="1">
                <a:latin typeface="+mj-lt"/>
              </a:rPr>
              <a:t>Proactie</a:t>
            </a:r>
            <a:endParaRPr lang="nl-NL" altLang="nl-NL" sz="1400" b="1" dirty="0">
              <a:latin typeface="+mj-lt"/>
            </a:endParaRPr>
          </a:p>
        </p:txBody>
      </p:sp>
      <p:sp>
        <p:nvSpPr>
          <p:cNvPr id="2058" name="Rectangle 31"/>
          <p:cNvSpPr>
            <a:spLocks noChangeArrowheads="1"/>
          </p:cNvSpPr>
          <p:nvPr/>
        </p:nvSpPr>
        <p:spPr bwMode="auto">
          <a:xfrm>
            <a:off x="1692275" y="3860800"/>
            <a:ext cx="935038"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Preventie</a:t>
            </a:r>
            <a:endParaRPr lang="nl-NL" altLang="nl-NL" sz="1400" b="1" dirty="0">
              <a:latin typeface="+mj-lt"/>
            </a:endParaRPr>
          </a:p>
        </p:txBody>
      </p:sp>
      <p:sp>
        <p:nvSpPr>
          <p:cNvPr id="2059" name="Rectangle 32"/>
          <p:cNvSpPr>
            <a:spLocks noChangeArrowheads="1"/>
          </p:cNvSpPr>
          <p:nvPr/>
        </p:nvSpPr>
        <p:spPr bwMode="auto">
          <a:xfrm>
            <a:off x="2809875" y="3860799"/>
            <a:ext cx="863600"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300" b="1" dirty="0" smtClean="0">
                <a:latin typeface="+mj-lt"/>
              </a:rPr>
              <a:t>Voorbereiding</a:t>
            </a:r>
            <a:endParaRPr lang="nl-NL" altLang="nl-NL" sz="1300" b="1" dirty="0">
              <a:latin typeface="+mj-lt"/>
            </a:endParaRPr>
          </a:p>
        </p:txBody>
      </p:sp>
      <p:sp>
        <p:nvSpPr>
          <p:cNvPr id="2060" name="Rectangle 33"/>
          <p:cNvSpPr>
            <a:spLocks noChangeArrowheads="1"/>
          </p:cNvSpPr>
          <p:nvPr/>
        </p:nvSpPr>
        <p:spPr bwMode="auto">
          <a:xfrm>
            <a:off x="5435600" y="3860800"/>
            <a:ext cx="936625" cy="360363"/>
          </a:xfrm>
          <a:prstGeom prst="rect">
            <a:avLst/>
          </a:prstGeom>
          <a:solidFill>
            <a:schemeClr val="accent4"/>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Reactie</a:t>
            </a:r>
            <a:endParaRPr lang="nl-NL" altLang="nl-NL" sz="1400" b="1" dirty="0">
              <a:latin typeface="+mj-lt"/>
            </a:endParaRPr>
          </a:p>
        </p:txBody>
      </p:sp>
      <p:sp>
        <p:nvSpPr>
          <p:cNvPr id="2061" name="Rectangle 34"/>
          <p:cNvSpPr>
            <a:spLocks noChangeArrowheads="1"/>
          </p:cNvSpPr>
          <p:nvPr/>
        </p:nvSpPr>
        <p:spPr bwMode="auto">
          <a:xfrm>
            <a:off x="6516688" y="3860800"/>
            <a:ext cx="935037"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Nazorg</a:t>
            </a:r>
            <a:endParaRPr lang="nl-NL" altLang="nl-NL" sz="1400" b="1" dirty="0">
              <a:latin typeface="+mj-lt"/>
            </a:endParaRPr>
          </a:p>
        </p:txBody>
      </p:sp>
      <p:sp>
        <p:nvSpPr>
          <p:cNvPr id="2062" name="Oval 35"/>
          <p:cNvSpPr>
            <a:spLocks noChangeArrowheads="1"/>
          </p:cNvSpPr>
          <p:nvPr/>
        </p:nvSpPr>
        <p:spPr bwMode="auto">
          <a:xfrm>
            <a:off x="752475"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1</a:t>
            </a:r>
            <a:endParaRPr lang="nl-NL" altLang="nl-NL" b="1">
              <a:solidFill>
                <a:schemeClr val="bg1"/>
              </a:solidFill>
            </a:endParaRPr>
          </a:p>
        </p:txBody>
      </p:sp>
      <p:sp>
        <p:nvSpPr>
          <p:cNvPr id="2063" name="Oval 36"/>
          <p:cNvSpPr>
            <a:spLocks noChangeArrowheads="1"/>
          </p:cNvSpPr>
          <p:nvPr/>
        </p:nvSpPr>
        <p:spPr bwMode="auto">
          <a:xfrm>
            <a:off x="1862930"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2</a:t>
            </a:r>
            <a:endParaRPr lang="nl-NL" altLang="nl-NL" b="1">
              <a:solidFill>
                <a:schemeClr val="bg1"/>
              </a:solidFill>
            </a:endParaRPr>
          </a:p>
        </p:txBody>
      </p:sp>
      <p:sp>
        <p:nvSpPr>
          <p:cNvPr id="2064" name="Oval 37"/>
          <p:cNvSpPr>
            <a:spLocks noChangeArrowheads="1"/>
          </p:cNvSpPr>
          <p:nvPr/>
        </p:nvSpPr>
        <p:spPr bwMode="auto">
          <a:xfrm>
            <a:off x="2937668" y="4365624"/>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3</a:t>
            </a:r>
            <a:endParaRPr lang="nl-NL" altLang="nl-NL" b="1">
              <a:solidFill>
                <a:schemeClr val="bg1"/>
              </a:solidFill>
            </a:endParaRPr>
          </a:p>
        </p:txBody>
      </p:sp>
      <p:sp>
        <p:nvSpPr>
          <p:cNvPr id="2065" name="Oval 38"/>
          <p:cNvSpPr>
            <a:spLocks noChangeArrowheads="1"/>
          </p:cNvSpPr>
          <p:nvPr/>
        </p:nvSpPr>
        <p:spPr bwMode="auto">
          <a:xfrm>
            <a:off x="5651499"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4</a:t>
            </a:r>
            <a:endParaRPr lang="nl-NL" altLang="nl-NL" b="1">
              <a:solidFill>
                <a:schemeClr val="bg1"/>
              </a:solidFill>
            </a:endParaRPr>
          </a:p>
        </p:txBody>
      </p:sp>
      <p:sp>
        <p:nvSpPr>
          <p:cNvPr id="2066" name="Oval 39"/>
          <p:cNvSpPr>
            <a:spLocks noChangeArrowheads="1"/>
          </p:cNvSpPr>
          <p:nvPr/>
        </p:nvSpPr>
        <p:spPr bwMode="auto">
          <a:xfrm>
            <a:off x="6696074" y="4273550"/>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5</a:t>
            </a:r>
            <a:endParaRPr lang="nl-NL" altLang="nl-NL" b="1">
              <a:solidFill>
                <a:schemeClr val="bg1"/>
              </a:solidFill>
            </a:endParaRPr>
          </a:p>
        </p:txBody>
      </p:sp>
      <p:sp>
        <p:nvSpPr>
          <p:cNvPr id="2067" name="Oval 40"/>
          <p:cNvSpPr>
            <a:spLocks noChangeArrowheads="1"/>
          </p:cNvSpPr>
          <p:nvPr/>
        </p:nvSpPr>
        <p:spPr bwMode="auto">
          <a:xfrm>
            <a:off x="7808913"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6</a:t>
            </a:r>
            <a:endParaRPr lang="nl-NL" altLang="nl-NL" b="1">
              <a:solidFill>
                <a:schemeClr val="bg1"/>
              </a:solidFill>
            </a:endParaRPr>
          </a:p>
        </p:txBody>
      </p:sp>
      <p:sp>
        <p:nvSpPr>
          <p:cNvPr id="2068" name="AutoShape 43"/>
          <p:cNvSpPr>
            <a:spLocks noChangeArrowheads="1"/>
          </p:cNvSpPr>
          <p:nvPr/>
        </p:nvSpPr>
        <p:spPr bwMode="auto">
          <a:xfrm>
            <a:off x="457992" y="2873374"/>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BEPERKEN DREIGING</a:t>
            </a:r>
            <a:endParaRPr lang="nl-NL" altLang="nl-NL" b="1" dirty="0">
              <a:latin typeface="+mj-lt"/>
            </a:endParaRPr>
          </a:p>
        </p:txBody>
      </p:sp>
      <p:sp>
        <p:nvSpPr>
          <p:cNvPr id="2069" name="AutoShape 44"/>
          <p:cNvSpPr>
            <a:spLocks noChangeArrowheads="1"/>
          </p:cNvSpPr>
          <p:nvPr/>
        </p:nvSpPr>
        <p:spPr bwMode="auto">
          <a:xfrm>
            <a:off x="5292723" y="2828926"/>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VERMINDEREN IMPACT</a:t>
            </a:r>
            <a:endParaRPr lang="nl-NL" altLang="nl-NL" b="1" dirty="0">
              <a:latin typeface="+mj-lt"/>
            </a:endParaRPr>
          </a:p>
        </p:txBody>
      </p:sp>
      <p:sp>
        <p:nvSpPr>
          <p:cNvPr id="2070" name="Rectangle 45"/>
          <p:cNvSpPr>
            <a:spLocks noChangeArrowheads="1"/>
          </p:cNvSpPr>
          <p:nvPr/>
        </p:nvSpPr>
        <p:spPr bwMode="auto">
          <a:xfrm>
            <a:off x="3995736" y="2656680"/>
            <a:ext cx="1152525" cy="10810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2000" b="1" dirty="0">
                <a:latin typeface="+mj-lt"/>
              </a:rPr>
              <a:t>IMPACT</a:t>
            </a:r>
            <a:endParaRPr lang="nl-NL" altLang="nl-NL" sz="2000" b="1" dirty="0">
              <a:latin typeface="+mj-lt"/>
            </a:endParaRPr>
          </a:p>
        </p:txBody>
      </p:sp>
      <p:sp>
        <p:nvSpPr>
          <p:cNvPr id="2071" name="Line 46"/>
          <p:cNvSpPr>
            <a:spLocks noChangeShapeType="1"/>
          </p:cNvSpPr>
          <p:nvPr/>
        </p:nvSpPr>
        <p:spPr bwMode="auto">
          <a:xfrm>
            <a:off x="8782050" y="4776788"/>
            <a:ext cx="0" cy="13668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2" name="Line 47"/>
          <p:cNvSpPr>
            <a:spLocks noChangeShapeType="1"/>
          </p:cNvSpPr>
          <p:nvPr/>
        </p:nvSpPr>
        <p:spPr bwMode="auto">
          <a:xfrm flipH="1">
            <a:off x="1004888" y="6143625"/>
            <a:ext cx="77771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3" name="Line 48"/>
          <p:cNvSpPr>
            <a:spLocks noChangeShapeType="1"/>
          </p:cNvSpPr>
          <p:nvPr/>
        </p:nvSpPr>
        <p:spPr bwMode="auto">
          <a:xfrm flipV="1">
            <a:off x="1004888" y="5784850"/>
            <a:ext cx="0"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5" name="Rectangle 50"/>
          <p:cNvSpPr>
            <a:spLocks noChangeArrowheads="1"/>
          </p:cNvSpPr>
          <p:nvPr/>
        </p:nvSpPr>
        <p:spPr bwMode="auto">
          <a:xfrm>
            <a:off x="2417761" y="889000"/>
            <a:ext cx="4547394" cy="3238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ctr" eaLnBrk="1" hangingPunct="1"/>
            <a:endParaRPr lang="nl-NL" altLang="nl-NL" sz="3600" dirty="0">
              <a:latin typeface="+mn-lt"/>
            </a:endParaRPr>
          </a:p>
        </p:txBody>
      </p:sp>
      <p:sp>
        <p:nvSpPr>
          <p:cNvPr id="2" name="Rechthoek 1"/>
          <p:cNvSpPr/>
          <p:nvPr/>
        </p:nvSpPr>
        <p:spPr>
          <a:xfrm>
            <a:off x="2159794" y="381853"/>
            <a:ext cx="4948238" cy="1892826"/>
          </a:xfrm>
          <a:prstGeom prst="rect">
            <a:avLst/>
          </a:prstGeom>
        </p:spPr>
        <p:txBody>
          <a:bodyPr wrap="square">
            <a:spAutoFit/>
          </a:bodyPr>
          <a:lstStyle/>
          <a:p>
            <a:pPr lvl="0" algn="ctr" eaLnBrk="1" hangingPunct="1"/>
            <a:r>
              <a:rPr lang="nl-NL" altLang="nl-NL" sz="3600" dirty="0">
                <a:solidFill>
                  <a:prstClr val="black"/>
                </a:solidFill>
                <a:latin typeface="Calibri" panose="020F0502020204030204"/>
              </a:rPr>
              <a:t>Visie </a:t>
            </a:r>
            <a:r>
              <a:rPr lang="nl-NL" altLang="nl-NL" sz="3600" dirty="0" smtClean="0">
                <a:solidFill>
                  <a:prstClr val="black"/>
                </a:solidFill>
                <a:latin typeface="Calibri" panose="020F0502020204030204"/>
              </a:rPr>
              <a:t>organisatie</a:t>
            </a:r>
          </a:p>
          <a:p>
            <a:pPr lvl="0" algn="ctr" eaLnBrk="1" hangingPunct="1"/>
            <a:endParaRPr lang="nl-NL" altLang="nl-NL" sz="900" dirty="0">
              <a:solidFill>
                <a:prstClr val="black"/>
              </a:solidFill>
              <a:latin typeface="Calibri" panose="020F0502020204030204"/>
            </a:endParaRPr>
          </a:p>
          <a:p>
            <a:pPr lvl="0" algn="ctr" eaLnBrk="1" hangingPunct="1"/>
            <a:r>
              <a:rPr lang="nl-NL" altLang="nl-NL" sz="3600" dirty="0" smtClean="0">
                <a:solidFill>
                  <a:prstClr val="black"/>
                </a:solidFill>
                <a:latin typeface="Calibri" panose="020F0502020204030204"/>
              </a:rPr>
              <a:t> </a:t>
            </a:r>
          </a:p>
          <a:p>
            <a:pPr lvl="0" algn="ctr" eaLnBrk="1" hangingPunct="1"/>
            <a:r>
              <a:rPr lang="nl-NL" altLang="nl-NL" sz="3600" dirty="0" smtClean="0">
                <a:solidFill>
                  <a:prstClr val="black"/>
                </a:solidFill>
                <a:latin typeface="Calibri" panose="020F0502020204030204"/>
              </a:rPr>
              <a:t>Visie </a:t>
            </a:r>
            <a:r>
              <a:rPr lang="nl-NL" altLang="nl-NL" sz="3600" dirty="0">
                <a:solidFill>
                  <a:prstClr val="black"/>
                </a:solidFill>
                <a:latin typeface="Calibri" panose="020F0502020204030204"/>
              </a:rPr>
              <a:t>op agressiebeleid</a:t>
            </a:r>
          </a:p>
        </p:txBody>
      </p:sp>
      <p:sp>
        <p:nvSpPr>
          <p:cNvPr id="3" name="PIJL-OMLAAG 2"/>
          <p:cNvSpPr/>
          <p:nvPr/>
        </p:nvSpPr>
        <p:spPr>
          <a:xfrm>
            <a:off x="4333874" y="1050925"/>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6" name="PIJL-OMLAAG 45"/>
          <p:cNvSpPr/>
          <p:nvPr/>
        </p:nvSpPr>
        <p:spPr>
          <a:xfrm>
            <a:off x="4333874" y="2203451"/>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77205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7502" y="766542"/>
            <a:ext cx="5724000" cy="424597"/>
          </a:xfrm>
        </p:spPr>
        <p:txBody>
          <a:bodyPr/>
          <a:lstStyle/>
          <a:p>
            <a:r>
              <a:rPr lang="nl-BE" dirty="0" smtClean="0"/>
              <a:t>5. Reactie (1)</a:t>
            </a:r>
            <a:endParaRPr lang="nl-BE" dirty="0"/>
          </a:p>
        </p:txBody>
      </p:sp>
      <p:sp>
        <p:nvSpPr>
          <p:cNvPr id="3" name="Tijdelijke aanduiding voor tekst 2"/>
          <p:cNvSpPr>
            <a:spLocks noGrp="1"/>
          </p:cNvSpPr>
          <p:nvPr>
            <p:ph type="body" idx="1"/>
          </p:nvPr>
        </p:nvSpPr>
        <p:spPr>
          <a:xfrm>
            <a:off x="995602" y="1235759"/>
            <a:ext cx="5724000" cy="211015"/>
          </a:xfrm>
        </p:spPr>
        <p:txBody>
          <a:bodyPr/>
          <a:lstStyle/>
          <a:p>
            <a:r>
              <a:rPr lang="nl-BE" dirty="0" smtClean="0"/>
              <a:t>= bestrijden van onveiligheid + hulp bieden aan slachtoffer</a:t>
            </a:r>
            <a:endParaRPr lang="nl-BE" dirty="0"/>
          </a:p>
        </p:txBody>
      </p:sp>
      <p:sp>
        <p:nvSpPr>
          <p:cNvPr id="4" name="Tijdelijke aanduiding voor inhoud 3"/>
          <p:cNvSpPr>
            <a:spLocks noGrp="1"/>
          </p:cNvSpPr>
          <p:nvPr>
            <p:ph sz="half" idx="2"/>
          </p:nvPr>
        </p:nvSpPr>
        <p:spPr>
          <a:xfrm>
            <a:off x="1001461" y="1892984"/>
            <a:ext cx="7113839" cy="3262679"/>
          </a:xfrm>
        </p:spPr>
        <p:txBody>
          <a:bodyPr/>
          <a:lstStyle/>
          <a:p>
            <a:pPr marL="285750" indent="-285750">
              <a:buFont typeface="Arial" panose="020B0604020202020204" pitchFamily="34" charset="0"/>
              <a:buChar char="•"/>
            </a:pPr>
            <a:r>
              <a:rPr lang="nl-BE" sz="2000" b="1" dirty="0" smtClean="0">
                <a:solidFill>
                  <a:srgbClr val="0576C2"/>
                </a:solidFill>
              </a:rPr>
              <a:t>Eerste opvang </a:t>
            </a:r>
            <a:r>
              <a:rPr lang="nl-BE" sz="2000" dirty="0" smtClean="0">
                <a:solidFill>
                  <a:srgbClr val="0576C2"/>
                </a:solidFill>
              </a:rPr>
              <a:t>door </a:t>
            </a:r>
          </a:p>
          <a:p>
            <a:pPr marL="285750" indent="-285750">
              <a:buFontTx/>
              <a:buChar char="-"/>
            </a:pPr>
            <a:r>
              <a:rPr lang="nl-BE" sz="2000" dirty="0" smtClean="0">
                <a:solidFill>
                  <a:srgbClr val="0576C2"/>
                </a:solidFill>
              </a:rPr>
              <a:t>collega’s en/of 				89% tevreden</a:t>
            </a:r>
          </a:p>
          <a:p>
            <a:pPr marL="285750" indent="-285750">
              <a:buFontTx/>
              <a:buChar char="-"/>
            </a:pPr>
            <a:r>
              <a:rPr lang="nl-BE" sz="2000" dirty="0" smtClean="0">
                <a:solidFill>
                  <a:srgbClr val="0576C2"/>
                </a:solidFill>
              </a:rPr>
              <a:t>leidinggevende 				85% tevreden</a:t>
            </a:r>
          </a:p>
          <a:p>
            <a:pPr marL="285750" indent="-285750">
              <a:buFontTx/>
              <a:buChar char="-"/>
            </a:pPr>
            <a:endParaRPr lang="nl-BE" sz="2000" dirty="0" smtClean="0">
              <a:solidFill>
                <a:srgbClr val="0576C2"/>
              </a:solidFill>
            </a:endParaRPr>
          </a:p>
          <a:p>
            <a:pPr marL="285750" indent="-285750">
              <a:buFont typeface="Arial" panose="020B0604020202020204" pitchFamily="34" charset="0"/>
              <a:buChar char="•"/>
            </a:pPr>
            <a:r>
              <a:rPr lang="nl-BE" sz="2000" b="1" dirty="0">
                <a:solidFill>
                  <a:srgbClr val="0576C2"/>
                </a:solidFill>
              </a:rPr>
              <a:t>Meldpunt agressie</a:t>
            </a:r>
          </a:p>
          <a:p>
            <a:pPr marL="285750" indent="-285750">
              <a:buFontTx/>
              <a:buChar char="-"/>
            </a:pPr>
            <a:r>
              <a:rPr lang="nl-BE" sz="2000" dirty="0">
                <a:solidFill>
                  <a:srgbClr val="0576C2"/>
                </a:solidFill>
              </a:rPr>
              <a:t>Neemt binnen de 2 dagen contact op met </a:t>
            </a:r>
            <a:r>
              <a:rPr lang="nl-BE" sz="2000" dirty="0" smtClean="0">
                <a:solidFill>
                  <a:srgbClr val="0576C2"/>
                </a:solidFill>
              </a:rPr>
              <a:t>slachtoffer</a:t>
            </a:r>
            <a:endParaRPr lang="nl-BE" sz="2000" dirty="0">
              <a:solidFill>
                <a:srgbClr val="0576C2"/>
              </a:solidFill>
            </a:endParaRPr>
          </a:p>
          <a:p>
            <a:pPr marL="285750" indent="-285750">
              <a:buFontTx/>
              <a:buChar char="-"/>
            </a:pPr>
            <a:r>
              <a:rPr lang="nl-BE" sz="2000" dirty="0" smtClean="0">
                <a:solidFill>
                  <a:srgbClr val="0576C2"/>
                </a:solidFill>
              </a:rPr>
              <a:t>Ondersteunt LG en personeelslid</a:t>
            </a:r>
          </a:p>
          <a:p>
            <a:pPr marL="285750" indent="-285750">
              <a:buFontTx/>
              <a:buChar char="-"/>
            </a:pPr>
            <a:r>
              <a:rPr lang="nl-BE" sz="2000" dirty="0" smtClean="0">
                <a:solidFill>
                  <a:srgbClr val="0576C2"/>
                </a:solidFill>
              </a:rPr>
              <a:t>Helpt bij </a:t>
            </a:r>
            <a:r>
              <a:rPr lang="nl-BE" sz="2000" dirty="0">
                <a:solidFill>
                  <a:srgbClr val="0576C2"/>
                </a:solidFill>
              </a:rPr>
              <a:t>de </a:t>
            </a:r>
            <a:r>
              <a:rPr lang="nl-BE" sz="2000" dirty="0" smtClean="0">
                <a:solidFill>
                  <a:srgbClr val="0576C2"/>
                </a:solidFill>
              </a:rPr>
              <a:t>meldingsprocedure </a:t>
            </a:r>
            <a:endParaRPr lang="nl-BE" sz="2000" dirty="0">
              <a:solidFill>
                <a:srgbClr val="0576C2"/>
              </a:solidFill>
            </a:endParaRPr>
          </a:p>
          <a:p>
            <a:pPr marL="285750" indent="-285750">
              <a:buFontTx/>
              <a:buChar char="-"/>
            </a:pPr>
            <a:r>
              <a:rPr lang="nl-BE" sz="2000" dirty="0" smtClean="0">
                <a:solidFill>
                  <a:srgbClr val="0576C2"/>
                </a:solidFill>
              </a:rPr>
              <a:t>Kent mogelijkheden voor opvang en nazorg</a:t>
            </a:r>
            <a:endParaRPr lang="nl-BE" sz="2000" dirty="0">
              <a:solidFill>
                <a:srgbClr val="0576C2"/>
              </a:solidFill>
            </a:endParaRPr>
          </a:p>
          <a:p>
            <a:pPr marL="285750" indent="-285750">
              <a:buFontTx/>
              <a:buChar char="-"/>
            </a:pPr>
            <a:endParaRPr lang="nl-BE"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27</a:t>
            </a:fld>
            <a:endParaRPr lang="nl-BE" altLang="nl-BE"/>
          </a:p>
        </p:txBody>
      </p:sp>
    </p:spTree>
    <p:extLst>
      <p:ext uri="{BB962C8B-B14F-4D97-AF65-F5344CB8AC3E}">
        <p14:creationId xmlns:p14="http://schemas.microsoft.com/office/powerpoint/2010/main" val="1050668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5127" y="861792"/>
            <a:ext cx="5724000" cy="424597"/>
          </a:xfrm>
        </p:spPr>
        <p:txBody>
          <a:bodyPr/>
          <a:lstStyle/>
          <a:p>
            <a:r>
              <a:rPr lang="nl-BE" dirty="0" smtClean="0"/>
              <a:t>5. Reactie (2)</a:t>
            </a:r>
            <a:endParaRPr lang="nl-BE" dirty="0"/>
          </a:p>
        </p:txBody>
      </p:sp>
      <p:sp>
        <p:nvSpPr>
          <p:cNvPr id="3" name="Tijdelijke aanduiding voor tekst 2"/>
          <p:cNvSpPr>
            <a:spLocks noGrp="1"/>
          </p:cNvSpPr>
          <p:nvPr>
            <p:ph type="body" idx="1"/>
          </p:nvPr>
        </p:nvSpPr>
        <p:spPr>
          <a:xfrm>
            <a:off x="995602" y="1302434"/>
            <a:ext cx="5724000" cy="211015"/>
          </a:xfrm>
        </p:spPr>
        <p:txBody>
          <a:bodyPr/>
          <a:lstStyle/>
          <a:p>
            <a:r>
              <a:rPr lang="nl-BE" dirty="0" smtClean="0"/>
              <a:t>= bestrijden van onveiligheid + hulp bieden aan slachtoffer</a:t>
            </a:r>
            <a:endParaRPr lang="nl-BE" dirty="0"/>
          </a:p>
        </p:txBody>
      </p:sp>
      <p:sp>
        <p:nvSpPr>
          <p:cNvPr id="4" name="Tijdelijke aanduiding voor inhoud 3"/>
          <p:cNvSpPr>
            <a:spLocks noGrp="1"/>
          </p:cNvSpPr>
          <p:nvPr>
            <p:ph sz="half" idx="2"/>
          </p:nvPr>
        </p:nvSpPr>
        <p:spPr>
          <a:xfrm>
            <a:off x="991935" y="1797734"/>
            <a:ext cx="7247189" cy="3262679"/>
          </a:xfrm>
        </p:spPr>
        <p:txBody>
          <a:bodyPr/>
          <a:lstStyle/>
          <a:p>
            <a:pPr marL="285750" lvl="1" indent="-285750"/>
            <a:r>
              <a:rPr lang="nl-BE" sz="2000" b="1" dirty="0" smtClean="0">
                <a:solidFill>
                  <a:srgbClr val="0576C2"/>
                </a:solidFill>
              </a:rPr>
              <a:t>IDPB </a:t>
            </a:r>
          </a:p>
          <a:p>
            <a:pPr lvl="1" indent="0">
              <a:buNone/>
            </a:pPr>
            <a:r>
              <a:rPr lang="nl-BE" sz="2000" dirty="0">
                <a:solidFill>
                  <a:srgbClr val="0576C2"/>
                </a:solidFill>
              </a:rPr>
              <a:t>G</a:t>
            </a:r>
            <a:r>
              <a:rPr lang="nl-BE" sz="2000" dirty="0" smtClean="0">
                <a:solidFill>
                  <a:srgbClr val="0576C2"/>
                </a:solidFill>
              </a:rPr>
              <a:t>aat na of </a:t>
            </a:r>
            <a:r>
              <a:rPr lang="nl-BE" sz="2000" dirty="0" err="1" smtClean="0">
                <a:solidFill>
                  <a:srgbClr val="0576C2"/>
                </a:solidFill>
              </a:rPr>
              <a:t>personeeldslid</a:t>
            </a:r>
            <a:r>
              <a:rPr lang="nl-BE" sz="2000" dirty="0" smtClean="0">
                <a:solidFill>
                  <a:srgbClr val="0576C2"/>
                </a:solidFill>
              </a:rPr>
              <a:t> voorval heeft kunnen verwerken + Verzamelt feedback wat er gebeurd is met melding</a:t>
            </a:r>
          </a:p>
          <a:p>
            <a:pPr lvl="1" indent="0">
              <a:buNone/>
            </a:pPr>
            <a:endParaRPr lang="nl-BE" sz="2000" b="1" dirty="0">
              <a:solidFill>
                <a:srgbClr val="0576C2"/>
              </a:solidFill>
            </a:endParaRPr>
          </a:p>
          <a:p>
            <a:pPr marL="285750" indent="-285750">
              <a:spcBef>
                <a:spcPts val="0"/>
              </a:spcBef>
              <a:buFont typeface="Arial" panose="020B0604020202020204" pitchFamily="34" charset="0"/>
              <a:buChar char="•"/>
            </a:pPr>
            <a:r>
              <a:rPr lang="nl-BE" sz="2000" b="1" dirty="0" err="1" smtClean="0">
                <a:solidFill>
                  <a:srgbClr val="0576C2"/>
                </a:solidFill>
              </a:rPr>
              <a:t>Arista</a:t>
            </a:r>
            <a:r>
              <a:rPr lang="nl-BE" sz="2000" b="1" dirty="0">
                <a:solidFill>
                  <a:srgbClr val="0576C2"/>
                </a:solidFill>
              </a:rPr>
              <a:t> </a:t>
            </a:r>
          </a:p>
          <a:p>
            <a:pPr>
              <a:spcBef>
                <a:spcPts val="0"/>
              </a:spcBef>
            </a:pPr>
            <a:r>
              <a:rPr lang="nl-BE" sz="2000" dirty="0" err="1" smtClean="0">
                <a:solidFill>
                  <a:srgbClr val="0576C2"/>
                </a:solidFill>
              </a:rPr>
              <a:t>Psycho-sociale</a:t>
            </a:r>
            <a:r>
              <a:rPr lang="nl-BE" sz="2000" dirty="0" smtClean="0">
                <a:solidFill>
                  <a:srgbClr val="0576C2"/>
                </a:solidFill>
              </a:rPr>
              <a:t> bijstand aan slachtoffer: individuele opvanggesprekken</a:t>
            </a:r>
          </a:p>
          <a:p>
            <a:endParaRPr lang="nl-BE" sz="2000" b="1" dirty="0">
              <a:solidFill>
                <a:srgbClr val="0576C2"/>
              </a:solidFill>
            </a:endParaRPr>
          </a:p>
          <a:p>
            <a:pPr marL="285750" indent="-285750">
              <a:buFont typeface="Arial" panose="020B0604020202020204" pitchFamily="34" charset="0"/>
              <a:buChar char="•"/>
            </a:pPr>
            <a:r>
              <a:rPr lang="nl-BE" sz="2000" b="1" dirty="0" smtClean="0">
                <a:solidFill>
                  <a:srgbClr val="0576C2"/>
                </a:solidFill>
              </a:rPr>
              <a:t>POBOS</a:t>
            </a:r>
          </a:p>
          <a:p>
            <a:pPr marL="342900" indent="-342900">
              <a:buFont typeface="Courier New" panose="02070309020205020404" pitchFamily="49" charset="0"/>
              <a:buChar char="o"/>
            </a:pPr>
            <a:r>
              <a:rPr lang="nl-BE" sz="2000" dirty="0" smtClean="0">
                <a:solidFill>
                  <a:srgbClr val="0576C2"/>
                </a:solidFill>
              </a:rPr>
              <a:t>Urgentieteam binnen de 3 uur</a:t>
            </a:r>
          </a:p>
          <a:p>
            <a:pPr marL="342900" indent="-342900">
              <a:buFont typeface="Courier New" panose="02070309020205020404" pitchFamily="49" charset="0"/>
              <a:buChar char="o"/>
            </a:pPr>
            <a:r>
              <a:rPr lang="nl-BE" sz="2000" dirty="0" smtClean="0">
                <a:solidFill>
                  <a:srgbClr val="0576C2"/>
                </a:solidFill>
              </a:rPr>
              <a:t>Crisisinterventie binnen 24u </a:t>
            </a:r>
          </a:p>
          <a:p>
            <a:pPr marL="342900" indent="-342900">
              <a:buFont typeface="Courier New" panose="02070309020205020404" pitchFamily="49" charset="0"/>
              <a:buChar char="o"/>
            </a:pPr>
            <a:r>
              <a:rPr lang="nl-BE" sz="2000" dirty="0" smtClean="0">
                <a:solidFill>
                  <a:srgbClr val="0576C2"/>
                </a:solidFill>
              </a:rPr>
              <a:t>Therapeutische traumabegeleiding </a:t>
            </a:r>
          </a:p>
          <a:p>
            <a:endParaRPr lang="nl-BE" sz="2000" b="1" dirty="0" smtClean="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28</a:t>
            </a:fld>
            <a:endParaRPr lang="nl-BE" altLang="nl-BE"/>
          </a:p>
        </p:txBody>
      </p:sp>
    </p:spTree>
    <p:extLst>
      <p:ext uri="{BB962C8B-B14F-4D97-AF65-F5344CB8AC3E}">
        <p14:creationId xmlns:p14="http://schemas.microsoft.com/office/powerpoint/2010/main" val="4197102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468312" y="3649663"/>
            <a:ext cx="118745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1" name="Rectangle 19"/>
          <p:cNvSpPr>
            <a:spLocks noChangeArrowheads="1"/>
          </p:cNvSpPr>
          <p:nvPr/>
        </p:nvSpPr>
        <p:spPr bwMode="auto">
          <a:xfrm>
            <a:off x="1655762" y="3644898"/>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2" name="Rectangle 20"/>
          <p:cNvSpPr>
            <a:spLocks noChangeArrowheads="1"/>
          </p:cNvSpPr>
          <p:nvPr/>
        </p:nvSpPr>
        <p:spPr bwMode="auto">
          <a:xfrm>
            <a:off x="2736850" y="3649663"/>
            <a:ext cx="1150937"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3" name="Rectangle 21"/>
          <p:cNvSpPr>
            <a:spLocks noChangeArrowheads="1"/>
          </p:cNvSpPr>
          <p:nvPr/>
        </p:nvSpPr>
        <p:spPr bwMode="auto">
          <a:xfrm>
            <a:off x="5365750" y="3644900"/>
            <a:ext cx="1079500"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4" name="Rectangle 22"/>
          <p:cNvSpPr>
            <a:spLocks noChangeArrowheads="1"/>
          </p:cNvSpPr>
          <p:nvPr/>
        </p:nvSpPr>
        <p:spPr bwMode="auto">
          <a:xfrm>
            <a:off x="6445250" y="3644900"/>
            <a:ext cx="1079500" cy="2376487"/>
          </a:xfrm>
          <a:prstGeom prst="rect">
            <a:avLst/>
          </a:prstGeom>
          <a:solidFill>
            <a:schemeClr val="accent4"/>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5" name="Rectangle 23"/>
          <p:cNvSpPr>
            <a:spLocks noChangeArrowheads="1"/>
          </p:cNvSpPr>
          <p:nvPr/>
        </p:nvSpPr>
        <p:spPr bwMode="auto">
          <a:xfrm>
            <a:off x="7524750" y="3644900"/>
            <a:ext cx="107950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BE" altLang="nl-NL" sz="1300" b="1" dirty="0"/>
          </a:p>
          <a:p>
            <a:pPr eaLnBrk="1" hangingPunct="1"/>
            <a:r>
              <a:rPr lang="nl-BE" altLang="nl-NL" sz="1400" b="1" dirty="0" smtClean="0">
                <a:latin typeface="+mj-lt"/>
              </a:rPr>
              <a:t>Monitoring</a:t>
            </a:r>
          </a:p>
          <a:p>
            <a:pPr eaLnBrk="1" hangingPunct="1"/>
            <a:endParaRPr lang="nl-BE" altLang="nl-NL" sz="1400" b="1" dirty="0"/>
          </a:p>
          <a:p>
            <a:pPr eaLnBrk="1" hangingPunct="1"/>
            <a:endParaRPr lang="nl-NL" altLang="nl-NL" sz="1400" b="1" dirty="0"/>
          </a:p>
        </p:txBody>
      </p:sp>
      <p:sp>
        <p:nvSpPr>
          <p:cNvPr id="2056" name="AutoShape 28"/>
          <p:cNvSpPr>
            <a:spLocks noChangeArrowheads="1"/>
          </p:cNvSpPr>
          <p:nvPr/>
        </p:nvSpPr>
        <p:spPr bwMode="auto">
          <a:xfrm>
            <a:off x="3887787" y="4113211"/>
            <a:ext cx="1368425" cy="1439863"/>
          </a:xfrm>
          <a:prstGeom prst="irregularSeal1">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INCIDENT</a:t>
            </a:r>
            <a:endParaRPr lang="nl-NL" altLang="nl-NL" sz="1400" b="1" dirty="0">
              <a:latin typeface="+mj-lt"/>
            </a:endParaRPr>
          </a:p>
        </p:txBody>
      </p:sp>
      <p:sp>
        <p:nvSpPr>
          <p:cNvPr id="2057" name="Rectangle 29"/>
          <p:cNvSpPr>
            <a:spLocks noChangeArrowheads="1"/>
          </p:cNvSpPr>
          <p:nvPr/>
        </p:nvSpPr>
        <p:spPr bwMode="auto">
          <a:xfrm>
            <a:off x="611188" y="3860800"/>
            <a:ext cx="936625" cy="360363"/>
          </a:xfrm>
          <a:prstGeom prst="rect">
            <a:avLst/>
          </a:prstGeom>
          <a:solidFill>
            <a:schemeClr val="accent2">
              <a:lumMod val="20000"/>
              <a:lumOff val="8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err="1">
                <a:latin typeface="+mj-lt"/>
              </a:rPr>
              <a:t>Proactie</a:t>
            </a:r>
            <a:endParaRPr lang="nl-NL" altLang="nl-NL" sz="1400" b="1" dirty="0">
              <a:latin typeface="+mj-lt"/>
            </a:endParaRPr>
          </a:p>
        </p:txBody>
      </p:sp>
      <p:sp>
        <p:nvSpPr>
          <p:cNvPr id="2058" name="Rectangle 31"/>
          <p:cNvSpPr>
            <a:spLocks noChangeArrowheads="1"/>
          </p:cNvSpPr>
          <p:nvPr/>
        </p:nvSpPr>
        <p:spPr bwMode="auto">
          <a:xfrm>
            <a:off x="1692275" y="3860800"/>
            <a:ext cx="935038"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Preventie</a:t>
            </a:r>
            <a:endParaRPr lang="nl-NL" altLang="nl-NL" sz="1400" b="1" dirty="0">
              <a:latin typeface="+mj-lt"/>
            </a:endParaRPr>
          </a:p>
        </p:txBody>
      </p:sp>
      <p:sp>
        <p:nvSpPr>
          <p:cNvPr id="2059" name="Rectangle 32"/>
          <p:cNvSpPr>
            <a:spLocks noChangeArrowheads="1"/>
          </p:cNvSpPr>
          <p:nvPr/>
        </p:nvSpPr>
        <p:spPr bwMode="auto">
          <a:xfrm>
            <a:off x="2809875" y="3860799"/>
            <a:ext cx="863600"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300" b="1" dirty="0" smtClean="0">
                <a:latin typeface="+mj-lt"/>
              </a:rPr>
              <a:t>Voorbereiding</a:t>
            </a:r>
            <a:endParaRPr lang="nl-NL" altLang="nl-NL" sz="1300" b="1" dirty="0">
              <a:latin typeface="+mj-lt"/>
            </a:endParaRPr>
          </a:p>
        </p:txBody>
      </p:sp>
      <p:sp>
        <p:nvSpPr>
          <p:cNvPr id="2060" name="Rectangle 33"/>
          <p:cNvSpPr>
            <a:spLocks noChangeArrowheads="1"/>
          </p:cNvSpPr>
          <p:nvPr/>
        </p:nvSpPr>
        <p:spPr bwMode="auto">
          <a:xfrm>
            <a:off x="5435600" y="3860800"/>
            <a:ext cx="936625"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Reactie</a:t>
            </a:r>
            <a:endParaRPr lang="nl-NL" altLang="nl-NL" sz="1400" b="1" dirty="0">
              <a:latin typeface="+mj-lt"/>
            </a:endParaRPr>
          </a:p>
        </p:txBody>
      </p:sp>
      <p:sp>
        <p:nvSpPr>
          <p:cNvPr id="2061" name="Rectangle 34"/>
          <p:cNvSpPr>
            <a:spLocks noChangeArrowheads="1"/>
          </p:cNvSpPr>
          <p:nvPr/>
        </p:nvSpPr>
        <p:spPr bwMode="auto">
          <a:xfrm>
            <a:off x="6516688" y="3860800"/>
            <a:ext cx="935037" cy="360363"/>
          </a:xfrm>
          <a:prstGeom prst="rect">
            <a:avLst/>
          </a:prstGeom>
          <a:solidFill>
            <a:schemeClr val="accent4"/>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Nazorg</a:t>
            </a:r>
            <a:endParaRPr lang="nl-NL" altLang="nl-NL" sz="1400" b="1" dirty="0">
              <a:latin typeface="+mj-lt"/>
            </a:endParaRPr>
          </a:p>
        </p:txBody>
      </p:sp>
      <p:sp>
        <p:nvSpPr>
          <p:cNvPr id="2062" name="Oval 35"/>
          <p:cNvSpPr>
            <a:spLocks noChangeArrowheads="1"/>
          </p:cNvSpPr>
          <p:nvPr/>
        </p:nvSpPr>
        <p:spPr bwMode="auto">
          <a:xfrm>
            <a:off x="752475"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1</a:t>
            </a:r>
            <a:endParaRPr lang="nl-NL" altLang="nl-NL" b="1">
              <a:solidFill>
                <a:schemeClr val="bg1"/>
              </a:solidFill>
            </a:endParaRPr>
          </a:p>
        </p:txBody>
      </p:sp>
      <p:sp>
        <p:nvSpPr>
          <p:cNvPr id="2063" name="Oval 36"/>
          <p:cNvSpPr>
            <a:spLocks noChangeArrowheads="1"/>
          </p:cNvSpPr>
          <p:nvPr/>
        </p:nvSpPr>
        <p:spPr bwMode="auto">
          <a:xfrm>
            <a:off x="1862930"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2</a:t>
            </a:r>
            <a:endParaRPr lang="nl-NL" altLang="nl-NL" b="1">
              <a:solidFill>
                <a:schemeClr val="bg1"/>
              </a:solidFill>
            </a:endParaRPr>
          </a:p>
        </p:txBody>
      </p:sp>
      <p:sp>
        <p:nvSpPr>
          <p:cNvPr id="2064" name="Oval 37"/>
          <p:cNvSpPr>
            <a:spLocks noChangeArrowheads="1"/>
          </p:cNvSpPr>
          <p:nvPr/>
        </p:nvSpPr>
        <p:spPr bwMode="auto">
          <a:xfrm>
            <a:off x="2937668" y="4365624"/>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3</a:t>
            </a:r>
            <a:endParaRPr lang="nl-NL" altLang="nl-NL" b="1">
              <a:solidFill>
                <a:schemeClr val="bg1"/>
              </a:solidFill>
            </a:endParaRPr>
          </a:p>
        </p:txBody>
      </p:sp>
      <p:sp>
        <p:nvSpPr>
          <p:cNvPr id="2065" name="Oval 38"/>
          <p:cNvSpPr>
            <a:spLocks noChangeArrowheads="1"/>
          </p:cNvSpPr>
          <p:nvPr/>
        </p:nvSpPr>
        <p:spPr bwMode="auto">
          <a:xfrm>
            <a:off x="5651499"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4</a:t>
            </a:r>
            <a:endParaRPr lang="nl-NL" altLang="nl-NL" b="1">
              <a:solidFill>
                <a:schemeClr val="bg1"/>
              </a:solidFill>
            </a:endParaRPr>
          </a:p>
        </p:txBody>
      </p:sp>
      <p:sp>
        <p:nvSpPr>
          <p:cNvPr id="2066" name="Oval 39"/>
          <p:cNvSpPr>
            <a:spLocks noChangeArrowheads="1"/>
          </p:cNvSpPr>
          <p:nvPr/>
        </p:nvSpPr>
        <p:spPr bwMode="auto">
          <a:xfrm>
            <a:off x="6696074" y="4273550"/>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5</a:t>
            </a:r>
            <a:endParaRPr lang="nl-NL" altLang="nl-NL" b="1">
              <a:solidFill>
                <a:schemeClr val="bg1"/>
              </a:solidFill>
            </a:endParaRPr>
          </a:p>
        </p:txBody>
      </p:sp>
      <p:sp>
        <p:nvSpPr>
          <p:cNvPr id="2067" name="Oval 40"/>
          <p:cNvSpPr>
            <a:spLocks noChangeArrowheads="1"/>
          </p:cNvSpPr>
          <p:nvPr/>
        </p:nvSpPr>
        <p:spPr bwMode="auto">
          <a:xfrm>
            <a:off x="7808913"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6</a:t>
            </a:r>
            <a:endParaRPr lang="nl-NL" altLang="nl-NL" b="1">
              <a:solidFill>
                <a:schemeClr val="bg1"/>
              </a:solidFill>
            </a:endParaRPr>
          </a:p>
        </p:txBody>
      </p:sp>
      <p:sp>
        <p:nvSpPr>
          <p:cNvPr id="2068" name="AutoShape 43"/>
          <p:cNvSpPr>
            <a:spLocks noChangeArrowheads="1"/>
          </p:cNvSpPr>
          <p:nvPr/>
        </p:nvSpPr>
        <p:spPr bwMode="auto">
          <a:xfrm>
            <a:off x="457992" y="2873374"/>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BEPERKEN DREIGING</a:t>
            </a:r>
            <a:endParaRPr lang="nl-NL" altLang="nl-NL" b="1" dirty="0">
              <a:latin typeface="+mj-lt"/>
            </a:endParaRPr>
          </a:p>
        </p:txBody>
      </p:sp>
      <p:sp>
        <p:nvSpPr>
          <p:cNvPr id="2069" name="AutoShape 44"/>
          <p:cNvSpPr>
            <a:spLocks noChangeArrowheads="1"/>
          </p:cNvSpPr>
          <p:nvPr/>
        </p:nvSpPr>
        <p:spPr bwMode="auto">
          <a:xfrm>
            <a:off x="5292723" y="2828926"/>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VERMINDEREN IMPACT</a:t>
            </a:r>
            <a:endParaRPr lang="nl-NL" altLang="nl-NL" b="1" dirty="0">
              <a:latin typeface="+mj-lt"/>
            </a:endParaRPr>
          </a:p>
        </p:txBody>
      </p:sp>
      <p:sp>
        <p:nvSpPr>
          <p:cNvPr id="2070" name="Rectangle 45"/>
          <p:cNvSpPr>
            <a:spLocks noChangeArrowheads="1"/>
          </p:cNvSpPr>
          <p:nvPr/>
        </p:nvSpPr>
        <p:spPr bwMode="auto">
          <a:xfrm>
            <a:off x="3995736" y="2656680"/>
            <a:ext cx="1152525" cy="10810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2000" b="1" dirty="0">
                <a:latin typeface="+mj-lt"/>
              </a:rPr>
              <a:t>IMPACT</a:t>
            </a:r>
            <a:endParaRPr lang="nl-NL" altLang="nl-NL" sz="2000" b="1" dirty="0">
              <a:latin typeface="+mj-lt"/>
            </a:endParaRPr>
          </a:p>
        </p:txBody>
      </p:sp>
      <p:sp>
        <p:nvSpPr>
          <p:cNvPr id="2071" name="Line 46"/>
          <p:cNvSpPr>
            <a:spLocks noChangeShapeType="1"/>
          </p:cNvSpPr>
          <p:nvPr/>
        </p:nvSpPr>
        <p:spPr bwMode="auto">
          <a:xfrm>
            <a:off x="8782050" y="4776788"/>
            <a:ext cx="0" cy="13668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2" name="Line 47"/>
          <p:cNvSpPr>
            <a:spLocks noChangeShapeType="1"/>
          </p:cNvSpPr>
          <p:nvPr/>
        </p:nvSpPr>
        <p:spPr bwMode="auto">
          <a:xfrm flipH="1">
            <a:off x="1004888" y="6143625"/>
            <a:ext cx="77771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3" name="Line 48"/>
          <p:cNvSpPr>
            <a:spLocks noChangeShapeType="1"/>
          </p:cNvSpPr>
          <p:nvPr/>
        </p:nvSpPr>
        <p:spPr bwMode="auto">
          <a:xfrm flipV="1">
            <a:off x="1004888" y="5784850"/>
            <a:ext cx="0"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5" name="Rectangle 50"/>
          <p:cNvSpPr>
            <a:spLocks noChangeArrowheads="1"/>
          </p:cNvSpPr>
          <p:nvPr/>
        </p:nvSpPr>
        <p:spPr bwMode="auto">
          <a:xfrm>
            <a:off x="2417761" y="889000"/>
            <a:ext cx="4547394" cy="3238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ctr" eaLnBrk="1" hangingPunct="1"/>
            <a:endParaRPr lang="nl-NL" altLang="nl-NL" sz="3600" dirty="0">
              <a:latin typeface="+mn-lt"/>
            </a:endParaRPr>
          </a:p>
        </p:txBody>
      </p:sp>
      <p:sp>
        <p:nvSpPr>
          <p:cNvPr id="2" name="Rechthoek 1"/>
          <p:cNvSpPr/>
          <p:nvPr/>
        </p:nvSpPr>
        <p:spPr>
          <a:xfrm>
            <a:off x="2159794" y="381853"/>
            <a:ext cx="4948238" cy="1892826"/>
          </a:xfrm>
          <a:prstGeom prst="rect">
            <a:avLst/>
          </a:prstGeom>
        </p:spPr>
        <p:txBody>
          <a:bodyPr wrap="square">
            <a:spAutoFit/>
          </a:bodyPr>
          <a:lstStyle/>
          <a:p>
            <a:pPr lvl="0" algn="ctr" eaLnBrk="1" hangingPunct="1"/>
            <a:r>
              <a:rPr lang="nl-NL" altLang="nl-NL" sz="3600" dirty="0">
                <a:solidFill>
                  <a:prstClr val="black"/>
                </a:solidFill>
                <a:latin typeface="Calibri" panose="020F0502020204030204"/>
              </a:rPr>
              <a:t>Visie </a:t>
            </a:r>
            <a:r>
              <a:rPr lang="nl-NL" altLang="nl-NL" sz="3600" dirty="0" smtClean="0">
                <a:solidFill>
                  <a:prstClr val="black"/>
                </a:solidFill>
                <a:latin typeface="Calibri" panose="020F0502020204030204"/>
              </a:rPr>
              <a:t>organisatie</a:t>
            </a:r>
          </a:p>
          <a:p>
            <a:pPr lvl="0" algn="ctr" eaLnBrk="1" hangingPunct="1"/>
            <a:endParaRPr lang="nl-NL" altLang="nl-NL" sz="900" dirty="0">
              <a:solidFill>
                <a:prstClr val="black"/>
              </a:solidFill>
              <a:latin typeface="Calibri" panose="020F0502020204030204"/>
            </a:endParaRPr>
          </a:p>
          <a:p>
            <a:pPr lvl="0" algn="ctr" eaLnBrk="1" hangingPunct="1"/>
            <a:r>
              <a:rPr lang="nl-NL" altLang="nl-NL" sz="3600" dirty="0" smtClean="0">
                <a:solidFill>
                  <a:prstClr val="black"/>
                </a:solidFill>
                <a:latin typeface="Calibri" panose="020F0502020204030204"/>
              </a:rPr>
              <a:t> </a:t>
            </a:r>
          </a:p>
          <a:p>
            <a:pPr lvl="0" algn="ctr" eaLnBrk="1" hangingPunct="1"/>
            <a:r>
              <a:rPr lang="nl-NL" altLang="nl-NL" sz="3600" dirty="0" smtClean="0">
                <a:solidFill>
                  <a:prstClr val="black"/>
                </a:solidFill>
                <a:latin typeface="Calibri" panose="020F0502020204030204"/>
              </a:rPr>
              <a:t>Visie </a:t>
            </a:r>
            <a:r>
              <a:rPr lang="nl-NL" altLang="nl-NL" sz="3600" dirty="0">
                <a:solidFill>
                  <a:prstClr val="black"/>
                </a:solidFill>
                <a:latin typeface="Calibri" panose="020F0502020204030204"/>
              </a:rPr>
              <a:t>op agressiebeleid</a:t>
            </a:r>
          </a:p>
        </p:txBody>
      </p:sp>
      <p:sp>
        <p:nvSpPr>
          <p:cNvPr id="3" name="PIJL-OMLAAG 2"/>
          <p:cNvSpPr/>
          <p:nvPr/>
        </p:nvSpPr>
        <p:spPr>
          <a:xfrm>
            <a:off x="4333874" y="1050925"/>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6" name="PIJL-OMLAAG 45"/>
          <p:cNvSpPr/>
          <p:nvPr/>
        </p:nvSpPr>
        <p:spPr>
          <a:xfrm>
            <a:off x="4333874" y="2203451"/>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81019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el 1"/>
          <p:cNvSpPr>
            <a:spLocks noGrp="1"/>
          </p:cNvSpPr>
          <p:nvPr>
            <p:ph type="title"/>
          </p:nvPr>
        </p:nvSpPr>
        <p:spPr/>
        <p:txBody>
          <a:bodyPr/>
          <a:lstStyle/>
          <a:p>
            <a:endParaRPr lang="nl-BE" altLang="nl-BE" smtClean="0"/>
          </a:p>
        </p:txBody>
      </p:sp>
      <p:sp>
        <p:nvSpPr>
          <p:cNvPr id="15365" name="Tijdelijke aanduiding voor dianumm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9C029F7-F59A-449D-9AF1-3F05DB477F27}" type="slidenum">
              <a:rPr lang="nl-BE" altLang="nl-BE">
                <a:solidFill>
                  <a:srgbClr val="0076B1"/>
                </a:solidFill>
              </a:rPr>
              <a:pPr/>
              <a:t>3</a:t>
            </a:fld>
            <a:endParaRPr lang="nl-BE" altLang="nl-BE">
              <a:solidFill>
                <a:srgbClr val="0076B1"/>
              </a:solidFill>
            </a:endParaRPr>
          </a:p>
        </p:txBody>
      </p:sp>
      <p:pic>
        <p:nvPicPr>
          <p:cNvPr id="6" name="Picture 14" descr="210906_Sticker vierkant Rambo werk hier niet_tcm21-102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277813"/>
            <a:ext cx="5175250" cy="4353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6. Nazorg</a:t>
            </a:r>
            <a:endParaRPr lang="nl-BE" dirty="0"/>
          </a:p>
        </p:txBody>
      </p:sp>
      <p:sp>
        <p:nvSpPr>
          <p:cNvPr id="3" name="Tijdelijke aanduiding voor tekst 2"/>
          <p:cNvSpPr>
            <a:spLocks noGrp="1"/>
          </p:cNvSpPr>
          <p:nvPr>
            <p:ph type="body" idx="1"/>
          </p:nvPr>
        </p:nvSpPr>
        <p:spPr>
          <a:xfrm>
            <a:off x="995602" y="1559609"/>
            <a:ext cx="5724000" cy="211015"/>
          </a:xfrm>
        </p:spPr>
        <p:txBody>
          <a:bodyPr/>
          <a:lstStyle/>
          <a:p>
            <a:r>
              <a:rPr lang="nl-BE" dirty="0" smtClean="0"/>
              <a:t>= zorg om zo snel mogelijk terug te keren naar normaal psychosociaal welzijn</a:t>
            </a:r>
            <a:endParaRPr lang="nl-BE" dirty="0"/>
          </a:p>
        </p:txBody>
      </p:sp>
      <p:sp>
        <p:nvSpPr>
          <p:cNvPr id="4" name="Tijdelijke aanduiding voor inhoud 3"/>
          <p:cNvSpPr>
            <a:spLocks noGrp="1"/>
          </p:cNvSpPr>
          <p:nvPr>
            <p:ph sz="half" idx="2"/>
          </p:nvPr>
        </p:nvSpPr>
        <p:spPr>
          <a:xfrm>
            <a:off x="1009651" y="2969309"/>
            <a:ext cx="7163678" cy="3262679"/>
          </a:xfrm>
        </p:spPr>
        <p:txBody>
          <a:bodyPr/>
          <a:lstStyle/>
          <a:p>
            <a:r>
              <a:rPr lang="nl-BE" sz="2400" dirty="0" smtClean="0">
                <a:solidFill>
                  <a:srgbClr val="0576C2"/>
                </a:solidFill>
              </a:rPr>
              <a:t>Na verloop van tijd</a:t>
            </a:r>
          </a:p>
          <a:p>
            <a:r>
              <a:rPr lang="nl-BE" sz="2400" dirty="0" smtClean="0">
                <a:solidFill>
                  <a:srgbClr val="0576C2"/>
                </a:solidFill>
              </a:rPr>
              <a:t>in team een supervisie-vergadering georganiseerd </a:t>
            </a:r>
          </a:p>
          <a:p>
            <a:r>
              <a:rPr lang="nl-BE" sz="2400" dirty="0" smtClean="0">
                <a:solidFill>
                  <a:srgbClr val="0576C2"/>
                </a:solidFill>
              </a:rPr>
              <a:t>door </a:t>
            </a:r>
            <a:r>
              <a:rPr lang="nl-BE" sz="2400" dirty="0" err="1" smtClean="0">
                <a:solidFill>
                  <a:srgbClr val="0576C2"/>
                </a:solidFill>
              </a:rPr>
              <a:t>Arista</a:t>
            </a:r>
            <a:r>
              <a:rPr lang="nl-BE" sz="2400" dirty="0" smtClean="0">
                <a:solidFill>
                  <a:srgbClr val="0576C2"/>
                </a:solidFill>
              </a:rPr>
              <a:t>/ externe begeleider</a:t>
            </a:r>
            <a:endParaRPr lang="nl-BE" sz="2400"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30</a:t>
            </a:fld>
            <a:endParaRPr lang="nl-BE" altLang="nl-BE"/>
          </a:p>
        </p:txBody>
      </p:sp>
    </p:spTree>
    <p:extLst>
      <p:ext uri="{BB962C8B-B14F-4D97-AF65-F5344CB8AC3E}">
        <p14:creationId xmlns:p14="http://schemas.microsoft.com/office/powerpoint/2010/main" val="2094965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468312" y="3649663"/>
            <a:ext cx="1187450" cy="2376487"/>
          </a:xfrm>
          <a:prstGeom prst="rect">
            <a:avLst/>
          </a:prstGeom>
          <a:solidFill>
            <a:schemeClr val="accent2">
              <a:lumMod val="20000"/>
              <a:lumOff val="8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1" name="Rectangle 19"/>
          <p:cNvSpPr>
            <a:spLocks noChangeArrowheads="1"/>
          </p:cNvSpPr>
          <p:nvPr/>
        </p:nvSpPr>
        <p:spPr bwMode="auto">
          <a:xfrm>
            <a:off x="1655762" y="3644898"/>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2" name="Rectangle 20"/>
          <p:cNvSpPr>
            <a:spLocks noChangeArrowheads="1"/>
          </p:cNvSpPr>
          <p:nvPr/>
        </p:nvSpPr>
        <p:spPr bwMode="auto">
          <a:xfrm>
            <a:off x="2736850" y="3649663"/>
            <a:ext cx="1150937"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3" name="Rectangle 21"/>
          <p:cNvSpPr>
            <a:spLocks noChangeArrowheads="1"/>
          </p:cNvSpPr>
          <p:nvPr/>
        </p:nvSpPr>
        <p:spPr bwMode="auto">
          <a:xfrm>
            <a:off x="5365750" y="3644900"/>
            <a:ext cx="1079500" cy="2376487"/>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4" name="Rectangle 22"/>
          <p:cNvSpPr>
            <a:spLocks noChangeArrowheads="1"/>
          </p:cNvSpPr>
          <p:nvPr/>
        </p:nvSpPr>
        <p:spPr bwMode="auto">
          <a:xfrm>
            <a:off x="6445250" y="3644900"/>
            <a:ext cx="1079500" cy="2376487"/>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NL" altLang="nl-NL" sz="1300" b="1"/>
          </a:p>
        </p:txBody>
      </p:sp>
      <p:sp>
        <p:nvSpPr>
          <p:cNvPr id="2055" name="Rectangle 23"/>
          <p:cNvSpPr>
            <a:spLocks noChangeArrowheads="1"/>
          </p:cNvSpPr>
          <p:nvPr/>
        </p:nvSpPr>
        <p:spPr bwMode="auto">
          <a:xfrm>
            <a:off x="7524750" y="3644900"/>
            <a:ext cx="1079500" cy="2376487"/>
          </a:xfrm>
          <a:prstGeom prst="rect">
            <a:avLst/>
          </a:prstGeom>
          <a:solidFill>
            <a:schemeClr val="accent4"/>
          </a:solidFill>
          <a:ln w="9525">
            <a:solidFill>
              <a:schemeClr val="tx1"/>
            </a:solidFill>
            <a:miter lim="800000"/>
            <a:headEnd/>
            <a:tailEnd/>
          </a:ln>
          <a:effectLst/>
          <a:extLst/>
        </p:spPr>
        <p:txBody>
          <a:bodyPr wrap="none" anchorCtr="1"/>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endParaRPr lang="nl-BE" altLang="nl-NL" sz="1300" b="1" dirty="0"/>
          </a:p>
          <a:p>
            <a:pPr eaLnBrk="1" hangingPunct="1"/>
            <a:r>
              <a:rPr lang="nl-BE" altLang="nl-NL" sz="1400" b="1" dirty="0" smtClean="0">
                <a:latin typeface="+mj-lt"/>
              </a:rPr>
              <a:t>Monitoring</a:t>
            </a:r>
          </a:p>
          <a:p>
            <a:pPr eaLnBrk="1" hangingPunct="1"/>
            <a:endParaRPr lang="nl-BE" altLang="nl-NL" sz="1400" b="1" dirty="0"/>
          </a:p>
          <a:p>
            <a:pPr eaLnBrk="1" hangingPunct="1"/>
            <a:endParaRPr lang="nl-NL" altLang="nl-NL" sz="1400" b="1" dirty="0"/>
          </a:p>
        </p:txBody>
      </p:sp>
      <p:sp>
        <p:nvSpPr>
          <p:cNvPr id="2056" name="AutoShape 28"/>
          <p:cNvSpPr>
            <a:spLocks noChangeArrowheads="1"/>
          </p:cNvSpPr>
          <p:nvPr/>
        </p:nvSpPr>
        <p:spPr bwMode="auto">
          <a:xfrm>
            <a:off x="3887787" y="4113211"/>
            <a:ext cx="1368425" cy="1439863"/>
          </a:xfrm>
          <a:prstGeom prst="irregularSeal1">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INCIDENT</a:t>
            </a:r>
            <a:endParaRPr lang="nl-NL" altLang="nl-NL" sz="1400" b="1" dirty="0">
              <a:latin typeface="+mj-lt"/>
            </a:endParaRPr>
          </a:p>
        </p:txBody>
      </p:sp>
      <p:sp>
        <p:nvSpPr>
          <p:cNvPr id="2057" name="Rectangle 29"/>
          <p:cNvSpPr>
            <a:spLocks noChangeArrowheads="1"/>
          </p:cNvSpPr>
          <p:nvPr/>
        </p:nvSpPr>
        <p:spPr bwMode="auto">
          <a:xfrm>
            <a:off x="611188" y="3860800"/>
            <a:ext cx="936625" cy="360363"/>
          </a:xfrm>
          <a:prstGeom prst="rect">
            <a:avLst/>
          </a:prstGeom>
          <a:solidFill>
            <a:schemeClr val="accent2">
              <a:lumMod val="20000"/>
              <a:lumOff val="8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err="1">
                <a:latin typeface="+mj-lt"/>
              </a:rPr>
              <a:t>Proactie</a:t>
            </a:r>
            <a:endParaRPr lang="nl-NL" altLang="nl-NL" sz="1400" b="1" dirty="0">
              <a:latin typeface="+mj-lt"/>
            </a:endParaRPr>
          </a:p>
        </p:txBody>
      </p:sp>
      <p:sp>
        <p:nvSpPr>
          <p:cNvPr id="2058" name="Rectangle 31"/>
          <p:cNvSpPr>
            <a:spLocks noChangeArrowheads="1"/>
          </p:cNvSpPr>
          <p:nvPr/>
        </p:nvSpPr>
        <p:spPr bwMode="auto">
          <a:xfrm>
            <a:off x="1692275" y="3860800"/>
            <a:ext cx="935038"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Preventie</a:t>
            </a:r>
            <a:endParaRPr lang="nl-NL" altLang="nl-NL" sz="1400" b="1" dirty="0">
              <a:latin typeface="+mj-lt"/>
            </a:endParaRPr>
          </a:p>
        </p:txBody>
      </p:sp>
      <p:sp>
        <p:nvSpPr>
          <p:cNvPr id="2059" name="Rectangle 32"/>
          <p:cNvSpPr>
            <a:spLocks noChangeArrowheads="1"/>
          </p:cNvSpPr>
          <p:nvPr/>
        </p:nvSpPr>
        <p:spPr bwMode="auto">
          <a:xfrm>
            <a:off x="2809875" y="3860799"/>
            <a:ext cx="863600"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300" b="1" dirty="0" smtClean="0">
                <a:latin typeface="+mj-lt"/>
              </a:rPr>
              <a:t>Voorbereiding</a:t>
            </a:r>
            <a:endParaRPr lang="nl-NL" altLang="nl-NL" sz="1300" b="1" dirty="0">
              <a:latin typeface="+mj-lt"/>
            </a:endParaRPr>
          </a:p>
        </p:txBody>
      </p:sp>
      <p:sp>
        <p:nvSpPr>
          <p:cNvPr id="2060" name="Rectangle 33"/>
          <p:cNvSpPr>
            <a:spLocks noChangeArrowheads="1"/>
          </p:cNvSpPr>
          <p:nvPr/>
        </p:nvSpPr>
        <p:spPr bwMode="auto">
          <a:xfrm>
            <a:off x="5435600" y="3860800"/>
            <a:ext cx="936625" cy="360363"/>
          </a:xfrm>
          <a:prstGeom prst="rect">
            <a:avLst/>
          </a:prstGeom>
          <a:solidFill>
            <a:schemeClr val="accent2">
              <a:lumMod val="60000"/>
              <a:lumOff val="4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Reactie</a:t>
            </a:r>
            <a:endParaRPr lang="nl-NL" altLang="nl-NL" sz="1400" b="1" dirty="0">
              <a:latin typeface="+mj-lt"/>
            </a:endParaRPr>
          </a:p>
        </p:txBody>
      </p:sp>
      <p:sp>
        <p:nvSpPr>
          <p:cNvPr id="2061" name="Rectangle 34"/>
          <p:cNvSpPr>
            <a:spLocks noChangeArrowheads="1"/>
          </p:cNvSpPr>
          <p:nvPr/>
        </p:nvSpPr>
        <p:spPr bwMode="auto">
          <a:xfrm>
            <a:off x="6516688" y="3860800"/>
            <a:ext cx="935037" cy="360363"/>
          </a:xfrm>
          <a:prstGeom prst="rect">
            <a:avLst/>
          </a:prstGeom>
          <a:solidFill>
            <a:schemeClr val="accent2">
              <a:lumMod val="40000"/>
              <a:lumOff val="60000"/>
            </a:schemeClr>
          </a:solidFill>
          <a:ln>
            <a:noFill/>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1400" b="1" dirty="0">
                <a:latin typeface="+mj-lt"/>
              </a:rPr>
              <a:t>Nazorg</a:t>
            </a:r>
            <a:endParaRPr lang="nl-NL" altLang="nl-NL" sz="1400" b="1" dirty="0">
              <a:latin typeface="+mj-lt"/>
            </a:endParaRPr>
          </a:p>
        </p:txBody>
      </p:sp>
      <p:sp>
        <p:nvSpPr>
          <p:cNvPr id="2062" name="Oval 35"/>
          <p:cNvSpPr>
            <a:spLocks noChangeArrowheads="1"/>
          </p:cNvSpPr>
          <p:nvPr/>
        </p:nvSpPr>
        <p:spPr bwMode="auto">
          <a:xfrm>
            <a:off x="752475"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1</a:t>
            </a:r>
            <a:endParaRPr lang="nl-NL" altLang="nl-NL" b="1">
              <a:solidFill>
                <a:schemeClr val="bg1"/>
              </a:solidFill>
            </a:endParaRPr>
          </a:p>
        </p:txBody>
      </p:sp>
      <p:sp>
        <p:nvSpPr>
          <p:cNvPr id="2063" name="Oval 36"/>
          <p:cNvSpPr>
            <a:spLocks noChangeArrowheads="1"/>
          </p:cNvSpPr>
          <p:nvPr/>
        </p:nvSpPr>
        <p:spPr bwMode="auto">
          <a:xfrm>
            <a:off x="1862930" y="4365625"/>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2</a:t>
            </a:r>
            <a:endParaRPr lang="nl-NL" altLang="nl-NL" b="1">
              <a:solidFill>
                <a:schemeClr val="bg1"/>
              </a:solidFill>
            </a:endParaRPr>
          </a:p>
        </p:txBody>
      </p:sp>
      <p:sp>
        <p:nvSpPr>
          <p:cNvPr id="2064" name="Oval 37"/>
          <p:cNvSpPr>
            <a:spLocks noChangeArrowheads="1"/>
          </p:cNvSpPr>
          <p:nvPr/>
        </p:nvSpPr>
        <p:spPr bwMode="auto">
          <a:xfrm>
            <a:off x="2937668" y="4365624"/>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3</a:t>
            </a:r>
            <a:endParaRPr lang="nl-NL" altLang="nl-NL" b="1">
              <a:solidFill>
                <a:schemeClr val="bg1"/>
              </a:solidFill>
            </a:endParaRPr>
          </a:p>
        </p:txBody>
      </p:sp>
      <p:sp>
        <p:nvSpPr>
          <p:cNvPr id="2065" name="Oval 38"/>
          <p:cNvSpPr>
            <a:spLocks noChangeArrowheads="1"/>
          </p:cNvSpPr>
          <p:nvPr/>
        </p:nvSpPr>
        <p:spPr bwMode="auto">
          <a:xfrm>
            <a:off x="5651499"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4</a:t>
            </a:r>
            <a:endParaRPr lang="nl-NL" altLang="nl-NL" b="1">
              <a:solidFill>
                <a:schemeClr val="bg1"/>
              </a:solidFill>
            </a:endParaRPr>
          </a:p>
        </p:txBody>
      </p:sp>
      <p:sp>
        <p:nvSpPr>
          <p:cNvPr id="2066" name="Oval 39"/>
          <p:cNvSpPr>
            <a:spLocks noChangeArrowheads="1"/>
          </p:cNvSpPr>
          <p:nvPr/>
        </p:nvSpPr>
        <p:spPr bwMode="auto">
          <a:xfrm>
            <a:off x="6696074" y="4273550"/>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5</a:t>
            </a:r>
            <a:endParaRPr lang="nl-NL" altLang="nl-NL" b="1">
              <a:solidFill>
                <a:schemeClr val="bg1"/>
              </a:solidFill>
            </a:endParaRPr>
          </a:p>
        </p:txBody>
      </p:sp>
      <p:sp>
        <p:nvSpPr>
          <p:cNvPr id="2067" name="Oval 40"/>
          <p:cNvSpPr>
            <a:spLocks noChangeArrowheads="1"/>
          </p:cNvSpPr>
          <p:nvPr/>
        </p:nvSpPr>
        <p:spPr bwMode="auto">
          <a:xfrm>
            <a:off x="7808913" y="4273551"/>
            <a:ext cx="504825" cy="50323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a:solidFill>
                  <a:schemeClr val="bg1"/>
                </a:solidFill>
              </a:rPr>
              <a:t>6</a:t>
            </a:r>
            <a:endParaRPr lang="nl-NL" altLang="nl-NL" b="1">
              <a:solidFill>
                <a:schemeClr val="bg1"/>
              </a:solidFill>
            </a:endParaRPr>
          </a:p>
        </p:txBody>
      </p:sp>
      <p:sp>
        <p:nvSpPr>
          <p:cNvPr id="2068" name="AutoShape 43"/>
          <p:cNvSpPr>
            <a:spLocks noChangeArrowheads="1"/>
          </p:cNvSpPr>
          <p:nvPr/>
        </p:nvSpPr>
        <p:spPr bwMode="auto">
          <a:xfrm>
            <a:off x="457992" y="2873374"/>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BEPERKEN DREIGING</a:t>
            </a:r>
            <a:endParaRPr lang="nl-NL" altLang="nl-NL" b="1" dirty="0">
              <a:latin typeface="+mj-lt"/>
            </a:endParaRPr>
          </a:p>
        </p:txBody>
      </p:sp>
      <p:sp>
        <p:nvSpPr>
          <p:cNvPr id="2069" name="AutoShape 44"/>
          <p:cNvSpPr>
            <a:spLocks noChangeArrowheads="1"/>
          </p:cNvSpPr>
          <p:nvPr/>
        </p:nvSpPr>
        <p:spPr bwMode="auto">
          <a:xfrm>
            <a:off x="5292723" y="2828926"/>
            <a:ext cx="3311525" cy="647700"/>
          </a:xfrm>
          <a:prstGeom prst="rightArrow">
            <a:avLst>
              <a:gd name="adj1" fmla="val 50000"/>
              <a:gd name="adj2" fmla="val 127819"/>
            </a:avLst>
          </a:prstGeom>
          <a:solidFill>
            <a:schemeClr val="accent2">
              <a:lumMod val="75000"/>
              <a:alpha val="75000"/>
            </a:schemeClr>
          </a:solidFill>
          <a:ln w="9525" algn="ctr">
            <a:solidFill>
              <a:schemeClr val="tx1"/>
            </a:solidFill>
            <a:miter lim="800000"/>
            <a:headEnd/>
            <a:tailEnd/>
          </a:ln>
          <a:effectLs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b="1" dirty="0">
                <a:latin typeface="+mj-lt"/>
              </a:rPr>
              <a:t>VERMINDEREN IMPACT</a:t>
            </a:r>
            <a:endParaRPr lang="nl-NL" altLang="nl-NL" b="1" dirty="0">
              <a:latin typeface="+mj-lt"/>
            </a:endParaRPr>
          </a:p>
        </p:txBody>
      </p:sp>
      <p:sp>
        <p:nvSpPr>
          <p:cNvPr id="2070" name="Rectangle 45"/>
          <p:cNvSpPr>
            <a:spLocks noChangeArrowheads="1"/>
          </p:cNvSpPr>
          <p:nvPr/>
        </p:nvSpPr>
        <p:spPr bwMode="auto">
          <a:xfrm>
            <a:off x="3995736" y="2656680"/>
            <a:ext cx="1152525" cy="10810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nl-BE" altLang="nl-NL" sz="2000" b="1" dirty="0">
                <a:latin typeface="+mj-lt"/>
              </a:rPr>
              <a:t>IMPACT</a:t>
            </a:r>
            <a:endParaRPr lang="nl-NL" altLang="nl-NL" sz="2000" b="1" dirty="0">
              <a:latin typeface="+mj-lt"/>
            </a:endParaRPr>
          </a:p>
        </p:txBody>
      </p:sp>
      <p:sp>
        <p:nvSpPr>
          <p:cNvPr id="2071" name="Line 46"/>
          <p:cNvSpPr>
            <a:spLocks noChangeShapeType="1"/>
          </p:cNvSpPr>
          <p:nvPr/>
        </p:nvSpPr>
        <p:spPr bwMode="auto">
          <a:xfrm>
            <a:off x="8782050" y="4776788"/>
            <a:ext cx="0" cy="13668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2" name="Line 47"/>
          <p:cNvSpPr>
            <a:spLocks noChangeShapeType="1"/>
          </p:cNvSpPr>
          <p:nvPr/>
        </p:nvSpPr>
        <p:spPr bwMode="auto">
          <a:xfrm flipH="1">
            <a:off x="1004888" y="6143625"/>
            <a:ext cx="77771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3" name="Line 48"/>
          <p:cNvSpPr>
            <a:spLocks noChangeShapeType="1"/>
          </p:cNvSpPr>
          <p:nvPr/>
        </p:nvSpPr>
        <p:spPr bwMode="auto">
          <a:xfrm flipV="1">
            <a:off x="1004888" y="5784850"/>
            <a:ext cx="0"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nl-BE"/>
          </a:p>
        </p:txBody>
      </p:sp>
      <p:sp>
        <p:nvSpPr>
          <p:cNvPr id="2075" name="Rectangle 50"/>
          <p:cNvSpPr>
            <a:spLocks noChangeArrowheads="1"/>
          </p:cNvSpPr>
          <p:nvPr/>
        </p:nvSpPr>
        <p:spPr bwMode="auto">
          <a:xfrm>
            <a:off x="2417761" y="889000"/>
            <a:ext cx="4547394" cy="3238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ctr" eaLnBrk="1" hangingPunct="1"/>
            <a:endParaRPr lang="nl-NL" altLang="nl-NL" sz="3600" dirty="0">
              <a:latin typeface="+mn-lt"/>
            </a:endParaRPr>
          </a:p>
        </p:txBody>
      </p:sp>
      <p:sp>
        <p:nvSpPr>
          <p:cNvPr id="2" name="Rechthoek 1"/>
          <p:cNvSpPr/>
          <p:nvPr/>
        </p:nvSpPr>
        <p:spPr>
          <a:xfrm>
            <a:off x="2159794" y="381853"/>
            <a:ext cx="4948238" cy="1892826"/>
          </a:xfrm>
          <a:prstGeom prst="rect">
            <a:avLst/>
          </a:prstGeom>
        </p:spPr>
        <p:txBody>
          <a:bodyPr wrap="square">
            <a:spAutoFit/>
          </a:bodyPr>
          <a:lstStyle/>
          <a:p>
            <a:pPr lvl="0" algn="ctr" eaLnBrk="1" hangingPunct="1"/>
            <a:r>
              <a:rPr lang="nl-NL" altLang="nl-NL" sz="3600" dirty="0">
                <a:solidFill>
                  <a:prstClr val="black"/>
                </a:solidFill>
                <a:latin typeface="Calibri" panose="020F0502020204030204"/>
              </a:rPr>
              <a:t>Visie </a:t>
            </a:r>
            <a:r>
              <a:rPr lang="nl-NL" altLang="nl-NL" sz="3600" dirty="0" smtClean="0">
                <a:solidFill>
                  <a:prstClr val="black"/>
                </a:solidFill>
                <a:latin typeface="Calibri" panose="020F0502020204030204"/>
              </a:rPr>
              <a:t>organisatie</a:t>
            </a:r>
          </a:p>
          <a:p>
            <a:pPr lvl="0" algn="ctr" eaLnBrk="1" hangingPunct="1"/>
            <a:endParaRPr lang="nl-NL" altLang="nl-NL" sz="900" dirty="0">
              <a:solidFill>
                <a:prstClr val="black"/>
              </a:solidFill>
              <a:latin typeface="Calibri" panose="020F0502020204030204"/>
            </a:endParaRPr>
          </a:p>
          <a:p>
            <a:pPr lvl="0" algn="ctr" eaLnBrk="1" hangingPunct="1"/>
            <a:r>
              <a:rPr lang="nl-NL" altLang="nl-NL" sz="3600" dirty="0" smtClean="0">
                <a:solidFill>
                  <a:prstClr val="black"/>
                </a:solidFill>
                <a:latin typeface="Calibri" panose="020F0502020204030204"/>
              </a:rPr>
              <a:t> </a:t>
            </a:r>
          </a:p>
          <a:p>
            <a:pPr lvl="0" algn="ctr" eaLnBrk="1" hangingPunct="1"/>
            <a:r>
              <a:rPr lang="nl-NL" altLang="nl-NL" sz="3600" dirty="0" smtClean="0">
                <a:solidFill>
                  <a:prstClr val="black"/>
                </a:solidFill>
                <a:latin typeface="Calibri" panose="020F0502020204030204"/>
              </a:rPr>
              <a:t>Visie </a:t>
            </a:r>
            <a:r>
              <a:rPr lang="nl-NL" altLang="nl-NL" sz="3600" dirty="0">
                <a:solidFill>
                  <a:prstClr val="black"/>
                </a:solidFill>
                <a:latin typeface="Calibri" panose="020F0502020204030204"/>
              </a:rPr>
              <a:t>op agressiebeleid</a:t>
            </a:r>
          </a:p>
        </p:txBody>
      </p:sp>
      <p:sp>
        <p:nvSpPr>
          <p:cNvPr id="3" name="PIJL-OMLAAG 2"/>
          <p:cNvSpPr/>
          <p:nvPr/>
        </p:nvSpPr>
        <p:spPr>
          <a:xfrm>
            <a:off x="4333874" y="1050925"/>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6" name="PIJL-OMLAAG 45"/>
          <p:cNvSpPr/>
          <p:nvPr/>
        </p:nvSpPr>
        <p:spPr>
          <a:xfrm>
            <a:off x="4333874" y="2203451"/>
            <a:ext cx="357583" cy="6254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6934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5602" y="795117"/>
            <a:ext cx="5724000" cy="424597"/>
          </a:xfrm>
        </p:spPr>
        <p:txBody>
          <a:bodyPr/>
          <a:lstStyle/>
          <a:p>
            <a:r>
              <a:rPr lang="nl-BE" dirty="0" smtClean="0"/>
              <a:t>7. Monitoring</a:t>
            </a:r>
            <a:endParaRPr lang="nl-BE" dirty="0"/>
          </a:p>
        </p:txBody>
      </p:sp>
      <p:sp>
        <p:nvSpPr>
          <p:cNvPr id="3" name="Tijdelijke aanduiding voor tekst 2"/>
          <p:cNvSpPr>
            <a:spLocks noGrp="1"/>
          </p:cNvSpPr>
          <p:nvPr>
            <p:ph type="body" idx="1"/>
          </p:nvPr>
        </p:nvSpPr>
        <p:spPr>
          <a:xfrm>
            <a:off x="986077" y="1264334"/>
            <a:ext cx="5724000" cy="602566"/>
          </a:xfrm>
        </p:spPr>
        <p:txBody>
          <a:bodyPr/>
          <a:lstStyle/>
          <a:p>
            <a:r>
              <a:rPr lang="nl-BE" dirty="0"/>
              <a:t> </a:t>
            </a:r>
            <a:r>
              <a:rPr lang="nl-BE" dirty="0" smtClean="0"/>
              <a:t>= incident wordt als uitgangspunt genomen + er wordt gekeken  hoe  dergelijke situaties in de toekomst vermeden kunnen worden</a:t>
            </a:r>
            <a:endParaRPr lang="nl-BE" dirty="0"/>
          </a:p>
        </p:txBody>
      </p:sp>
      <p:sp>
        <p:nvSpPr>
          <p:cNvPr id="4" name="Tijdelijke aanduiding voor inhoud 3"/>
          <p:cNvSpPr>
            <a:spLocks noGrp="1"/>
          </p:cNvSpPr>
          <p:nvPr>
            <p:ph sz="half" idx="2"/>
          </p:nvPr>
        </p:nvSpPr>
        <p:spPr>
          <a:xfrm>
            <a:off x="1125286" y="2493059"/>
            <a:ext cx="6333667" cy="3262679"/>
          </a:xfrm>
        </p:spPr>
        <p:txBody>
          <a:bodyPr/>
          <a:lstStyle/>
          <a:p>
            <a:r>
              <a:rPr lang="nl-BE" sz="2400" dirty="0" smtClean="0">
                <a:solidFill>
                  <a:srgbClr val="0576C2"/>
                </a:solidFill>
              </a:rPr>
              <a:t>Jaarlijks incidentenanalyse van meldingen</a:t>
            </a:r>
          </a:p>
          <a:p>
            <a:r>
              <a:rPr lang="nl-BE" sz="2400" dirty="0" smtClean="0">
                <a:solidFill>
                  <a:srgbClr val="0576C2"/>
                </a:solidFill>
              </a:rPr>
              <a:t>Sterkte Zwakte analyse agressiebeleid</a:t>
            </a:r>
          </a:p>
          <a:p>
            <a:r>
              <a:rPr lang="nl-BE" sz="2400" dirty="0" smtClean="0">
                <a:solidFill>
                  <a:srgbClr val="0576C2"/>
                </a:solidFill>
              </a:rPr>
              <a:t>Actieplan</a:t>
            </a:r>
          </a:p>
          <a:p>
            <a:endParaRPr lang="nl-BE" sz="2400" dirty="0">
              <a:solidFill>
                <a:srgbClr val="0576C2"/>
              </a:solidFill>
            </a:endParaRPr>
          </a:p>
          <a:p>
            <a:r>
              <a:rPr lang="nl-BE" sz="2400" dirty="0" smtClean="0">
                <a:solidFill>
                  <a:srgbClr val="0576C2"/>
                </a:solidFill>
              </a:rPr>
              <a:t>Rapportage aan</a:t>
            </a:r>
          </a:p>
          <a:p>
            <a:pPr marL="342900" indent="-342900">
              <a:buFontTx/>
              <a:buChar char="-"/>
            </a:pPr>
            <a:r>
              <a:rPr lang="nl-BE" sz="2400" dirty="0" smtClean="0">
                <a:solidFill>
                  <a:srgbClr val="0576C2"/>
                </a:solidFill>
              </a:rPr>
              <a:t>Raad van Bestuur</a:t>
            </a:r>
          </a:p>
          <a:p>
            <a:pPr marL="342900" indent="-342900">
              <a:buFontTx/>
              <a:buChar char="-"/>
            </a:pPr>
            <a:r>
              <a:rPr lang="nl-BE" sz="2400" dirty="0" smtClean="0">
                <a:solidFill>
                  <a:srgbClr val="0576C2"/>
                </a:solidFill>
              </a:rPr>
              <a:t>EOC </a:t>
            </a:r>
            <a:endParaRPr lang="nl-BE" sz="2400" dirty="0">
              <a:solidFill>
                <a:srgbClr val="0576C2"/>
              </a:solidFill>
            </a:endParaRPr>
          </a:p>
        </p:txBody>
      </p:sp>
      <p:sp>
        <p:nvSpPr>
          <p:cNvPr id="5" name="Tijdelijke aanduiding voor voettekst 4"/>
          <p:cNvSpPr>
            <a:spLocks noGrp="1"/>
          </p:cNvSpPr>
          <p:nvPr>
            <p:ph type="ftr" sz="quarter" idx="10"/>
          </p:nvPr>
        </p:nvSpPr>
        <p:spPr/>
        <p:txBody>
          <a:bodyPr/>
          <a:lstStyle/>
          <a:p>
            <a:pPr>
              <a:defRPr/>
            </a:pPr>
            <a:r>
              <a:rPr lang="nl-BE" smtClean="0"/>
              <a:t>Hoofdstuk Titel</a:t>
            </a:r>
            <a:endParaRPr lang="nl-BE"/>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32</a:t>
            </a:fld>
            <a:endParaRPr lang="nl-BE" altLang="nl-BE"/>
          </a:p>
        </p:txBody>
      </p:sp>
    </p:spTree>
    <p:extLst>
      <p:ext uri="{BB962C8B-B14F-4D97-AF65-F5344CB8AC3E}">
        <p14:creationId xmlns:p14="http://schemas.microsoft.com/office/powerpoint/2010/main" val="2848935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5602" y="747492"/>
            <a:ext cx="5724000" cy="424597"/>
          </a:xfrm>
        </p:spPr>
        <p:txBody>
          <a:bodyPr/>
          <a:lstStyle/>
          <a:p>
            <a:pPr marL="0" indent="0">
              <a:buNone/>
            </a:pPr>
            <a:r>
              <a:rPr lang="nl-BE" sz="3600" dirty="0" smtClean="0">
                <a:solidFill>
                  <a:srgbClr val="0F3066"/>
                </a:solidFill>
              </a:rPr>
              <a:t>Structuur presentatie</a:t>
            </a:r>
            <a:endParaRPr lang="nl-BE" sz="3600" dirty="0">
              <a:solidFill>
                <a:srgbClr val="0F3066"/>
              </a:solidFill>
            </a:endParaRPr>
          </a:p>
        </p:txBody>
      </p:sp>
      <p:sp>
        <p:nvSpPr>
          <p:cNvPr id="4" name="Tijdelijke aanduiding voor inhoud 3"/>
          <p:cNvSpPr>
            <a:spLocks noGrp="1"/>
          </p:cNvSpPr>
          <p:nvPr>
            <p:ph sz="half" idx="2"/>
          </p:nvPr>
        </p:nvSpPr>
        <p:spPr>
          <a:xfrm>
            <a:off x="1115761" y="1988234"/>
            <a:ext cx="6333667" cy="3262679"/>
          </a:xfrm>
        </p:spPr>
        <p:txBody>
          <a:bodyPr/>
          <a:lstStyle/>
          <a:p>
            <a:pPr marL="514350" indent="-514350">
              <a:buFont typeface="+mj-lt"/>
              <a:buAutoNum type="arabicPeriod"/>
            </a:pPr>
            <a:r>
              <a:rPr lang="nl-BE" sz="2800" dirty="0" smtClean="0">
                <a:solidFill>
                  <a:srgbClr val="0576C2"/>
                </a:solidFill>
              </a:rPr>
              <a:t>Enkele cijfers</a:t>
            </a:r>
          </a:p>
          <a:p>
            <a:pPr marL="514350" indent="-514350">
              <a:buFont typeface="+mj-lt"/>
              <a:buAutoNum type="arabicPeriod"/>
            </a:pPr>
            <a:r>
              <a:rPr lang="nl-BE" sz="2800" dirty="0" smtClean="0">
                <a:solidFill>
                  <a:srgbClr val="0576C2"/>
                </a:solidFill>
              </a:rPr>
              <a:t>De aanpak van VDAB</a:t>
            </a:r>
          </a:p>
          <a:p>
            <a:pPr marL="514350" indent="-514350">
              <a:buFont typeface="+mj-lt"/>
              <a:buAutoNum type="arabicPeriod"/>
            </a:pPr>
            <a:r>
              <a:rPr lang="nl-BE" sz="2800" b="1" dirty="0" err="1" smtClean="0">
                <a:solidFill>
                  <a:srgbClr val="0576C2"/>
                </a:solidFill>
              </a:rPr>
              <a:t>To</a:t>
            </a:r>
            <a:r>
              <a:rPr lang="nl-BE" sz="2800" b="1" dirty="0" smtClean="0">
                <a:solidFill>
                  <a:srgbClr val="0576C2"/>
                </a:solidFill>
              </a:rPr>
              <a:t> do’s</a:t>
            </a:r>
          </a:p>
          <a:p>
            <a:pPr marL="514350" indent="-514350">
              <a:buFont typeface="+mj-lt"/>
              <a:buAutoNum type="arabicPeriod"/>
            </a:pPr>
            <a:r>
              <a:rPr lang="nl-BE" sz="2800" dirty="0" smtClean="0">
                <a:solidFill>
                  <a:srgbClr val="0576C2"/>
                </a:solidFill>
              </a:rPr>
              <a:t>Vragen?</a:t>
            </a:r>
            <a:endParaRPr lang="nl-BE" sz="2800"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33</a:t>
            </a:fld>
            <a:endParaRPr lang="nl-BE" altLang="nl-BE"/>
          </a:p>
        </p:txBody>
      </p:sp>
    </p:spTree>
    <p:extLst>
      <p:ext uri="{BB962C8B-B14F-4D97-AF65-F5344CB8AC3E}">
        <p14:creationId xmlns:p14="http://schemas.microsoft.com/office/powerpoint/2010/main" val="2111257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To</a:t>
            </a:r>
            <a:r>
              <a:rPr lang="nl-BE" dirty="0" smtClean="0"/>
              <a:t> Do’s</a:t>
            </a:r>
            <a:endParaRPr lang="nl-BE" dirty="0"/>
          </a:p>
        </p:txBody>
      </p:sp>
      <p:sp>
        <p:nvSpPr>
          <p:cNvPr id="3" name="Tijdelijke aanduiding voor tekst 2"/>
          <p:cNvSpPr>
            <a:spLocks noGrp="1"/>
          </p:cNvSpPr>
          <p:nvPr>
            <p:ph type="body" idx="1"/>
          </p:nvPr>
        </p:nvSpPr>
        <p:spPr/>
        <p:txBody>
          <a:bodyPr/>
          <a:lstStyle/>
          <a:p>
            <a:endParaRPr lang="nl-BE"/>
          </a:p>
        </p:txBody>
      </p:sp>
      <p:sp>
        <p:nvSpPr>
          <p:cNvPr id="4" name="Tijdelijke aanduiding voor inhoud 3"/>
          <p:cNvSpPr>
            <a:spLocks noGrp="1"/>
          </p:cNvSpPr>
          <p:nvPr>
            <p:ph sz="half" idx="2"/>
          </p:nvPr>
        </p:nvSpPr>
        <p:spPr>
          <a:xfrm>
            <a:off x="1134811" y="2340659"/>
            <a:ext cx="6333667" cy="3262679"/>
          </a:xfrm>
        </p:spPr>
        <p:txBody>
          <a:bodyPr/>
          <a:lstStyle/>
          <a:p>
            <a:pPr marL="457200" lvl="0" indent="-457200">
              <a:buFont typeface="+mj-lt"/>
              <a:buAutoNum type="arabicPeriod"/>
            </a:pPr>
            <a:r>
              <a:rPr lang="nl-BE" sz="2400" dirty="0">
                <a:solidFill>
                  <a:srgbClr val="0576C2"/>
                </a:solidFill>
              </a:rPr>
              <a:t>B</a:t>
            </a:r>
            <a:r>
              <a:rPr lang="nl-BE" sz="2400" dirty="0" smtClean="0">
                <a:solidFill>
                  <a:srgbClr val="0576C2"/>
                </a:solidFill>
              </a:rPr>
              <a:t>eleid </a:t>
            </a:r>
            <a:r>
              <a:rPr lang="nl-BE" sz="2400" dirty="0">
                <a:solidFill>
                  <a:srgbClr val="0576C2"/>
                </a:solidFill>
              </a:rPr>
              <a:t>voor ernstige/herhaaldelijke incidenten</a:t>
            </a:r>
          </a:p>
          <a:p>
            <a:pPr marL="457200" lvl="0" indent="-457200">
              <a:buFont typeface="+mj-lt"/>
              <a:buAutoNum type="arabicPeriod"/>
            </a:pPr>
            <a:r>
              <a:rPr lang="nl-BE" sz="2400" dirty="0">
                <a:solidFill>
                  <a:srgbClr val="0576C2"/>
                </a:solidFill>
              </a:rPr>
              <a:t>P</a:t>
            </a:r>
            <a:r>
              <a:rPr lang="nl-BE" sz="2400" dirty="0" smtClean="0">
                <a:solidFill>
                  <a:srgbClr val="0576C2"/>
                </a:solidFill>
              </a:rPr>
              <a:t>reventief </a:t>
            </a:r>
            <a:r>
              <a:rPr lang="nl-BE" sz="2400" dirty="0">
                <a:solidFill>
                  <a:srgbClr val="0576C2"/>
                </a:solidFill>
              </a:rPr>
              <a:t>plan n.a.v. de staatshervorming</a:t>
            </a:r>
          </a:p>
          <a:p>
            <a:pPr marL="457200" lvl="0" indent="-457200">
              <a:buFont typeface="+mj-lt"/>
              <a:buAutoNum type="arabicPeriod"/>
            </a:pPr>
            <a:r>
              <a:rPr lang="nl-BE" sz="2400" dirty="0">
                <a:solidFill>
                  <a:srgbClr val="0576C2"/>
                </a:solidFill>
              </a:rPr>
              <a:t>Versterking </a:t>
            </a:r>
            <a:r>
              <a:rPr lang="nl-BE" sz="2400" dirty="0" smtClean="0">
                <a:solidFill>
                  <a:srgbClr val="0576C2"/>
                </a:solidFill>
              </a:rPr>
              <a:t>samenwerking </a:t>
            </a:r>
            <a:r>
              <a:rPr lang="nl-BE" sz="2400" dirty="0">
                <a:solidFill>
                  <a:srgbClr val="0576C2"/>
                </a:solidFill>
              </a:rPr>
              <a:t>met </a:t>
            </a:r>
            <a:r>
              <a:rPr lang="nl-BE" sz="2400" dirty="0" smtClean="0">
                <a:solidFill>
                  <a:srgbClr val="0576C2"/>
                </a:solidFill>
              </a:rPr>
              <a:t>lokale </a:t>
            </a:r>
            <a:r>
              <a:rPr lang="nl-BE" sz="2400" dirty="0">
                <a:solidFill>
                  <a:srgbClr val="0576C2"/>
                </a:solidFill>
              </a:rPr>
              <a:t>politie</a:t>
            </a:r>
          </a:p>
          <a:p>
            <a:pPr marL="457200" lvl="0" indent="-457200">
              <a:buFont typeface="+mj-lt"/>
              <a:buAutoNum type="arabicPeriod"/>
            </a:pPr>
            <a:r>
              <a:rPr lang="nl-BE" sz="2400" dirty="0">
                <a:solidFill>
                  <a:srgbClr val="0576C2"/>
                </a:solidFill>
              </a:rPr>
              <a:t>Actualisatie van het agressieprotocol</a:t>
            </a:r>
          </a:p>
          <a:p>
            <a:pPr marL="457200" lvl="0" indent="-457200">
              <a:buFont typeface="+mj-lt"/>
              <a:buAutoNum type="arabicPeriod"/>
            </a:pPr>
            <a:r>
              <a:rPr lang="nl-BE" sz="2400" dirty="0" smtClean="0">
                <a:solidFill>
                  <a:srgbClr val="0576C2"/>
                </a:solidFill>
              </a:rPr>
              <a:t>Sensibilisatie </a:t>
            </a:r>
            <a:r>
              <a:rPr lang="nl-BE" sz="2400" dirty="0">
                <a:solidFill>
                  <a:srgbClr val="0576C2"/>
                </a:solidFill>
              </a:rPr>
              <a:t>en responsabilisering van leidinggevenden</a:t>
            </a:r>
          </a:p>
          <a:p>
            <a:endParaRPr lang="nl-BE" dirty="0"/>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34</a:t>
            </a:fld>
            <a:endParaRPr lang="nl-BE" altLang="nl-BE"/>
          </a:p>
        </p:txBody>
      </p:sp>
    </p:spTree>
    <p:extLst>
      <p:ext uri="{BB962C8B-B14F-4D97-AF65-F5344CB8AC3E}">
        <p14:creationId xmlns:p14="http://schemas.microsoft.com/office/powerpoint/2010/main" val="1834265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5602" y="747492"/>
            <a:ext cx="5724000" cy="424597"/>
          </a:xfrm>
        </p:spPr>
        <p:txBody>
          <a:bodyPr/>
          <a:lstStyle/>
          <a:p>
            <a:pPr marL="0" indent="0">
              <a:buNone/>
            </a:pPr>
            <a:r>
              <a:rPr lang="nl-BE" sz="3600" dirty="0" smtClean="0">
                <a:solidFill>
                  <a:srgbClr val="0F3066"/>
                </a:solidFill>
              </a:rPr>
              <a:t>Structuur presentatie</a:t>
            </a:r>
            <a:endParaRPr lang="nl-BE" sz="3600" dirty="0">
              <a:solidFill>
                <a:srgbClr val="0F3066"/>
              </a:solidFill>
            </a:endParaRPr>
          </a:p>
        </p:txBody>
      </p:sp>
      <p:sp>
        <p:nvSpPr>
          <p:cNvPr id="4" name="Tijdelijke aanduiding voor inhoud 3"/>
          <p:cNvSpPr>
            <a:spLocks noGrp="1"/>
          </p:cNvSpPr>
          <p:nvPr>
            <p:ph sz="half" idx="2"/>
          </p:nvPr>
        </p:nvSpPr>
        <p:spPr>
          <a:xfrm>
            <a:off x="1115761" y="1988234"/>
            <a:ext cx="6333667" cy="3262679"/>
          </a:xfrm>
        </p:spPr>
        <p:txBody>
          <a:bodyPr/>
          <a:lstStyle/>
          <a:p>
            <a:pPr marL="514350" indent="-514350">
              <a:buFont typeface="+mj-lt"/>
              <a:buAutoNum type="arabicPeriod"/>
            </a:pPr>
            <a:r>
              <a:rPr lang="nl-BE" sz="2800" dirty="0" smtClean="0">
                <a:solidFill>
                  <a:srgbClr val="0576C2"/>
                </a:solidFill>
              </a:rPr>
              <a:t>Enkele cijfers</a:t>
            </a:r>
          </a:p>
          <a:p>
            <a:pPr marL="514350" indent="-514350">
              <a:buFont typeface="+mj-lt"/>
              <a:buAutoNum type="arabicPeriod"/>
            </a:pPr>
            <a:r>
              <a:rPr lang="nl-BE" sz="2800" dirty="0" smtClean="0">
                <a:solidFill>
                  <a:srgbClr val="0576C2"/>
                </a:solidFill>
              </a:rPr>
              <a:t>De aanpak van VDAB</a:t>
            </a:r>
          </a:p>
          <a:p>
            <a:pPr marL="514350" indent="-514350">
              <a:buFont typeface="+mj-lt"/>
              <a:buAutoNum type="arabicPeriod"/>
            </a:pPr>
            <a:r>
              <a:rPr lang="nl-BE" sz="2800" dirty="0" err="1" smtClean="0">
                <a:solidFill>
                  <a:srgbClr val="0576C2"/>
                </a:solidFill>
              </a:rPr>
              <a:t>To</a:t>
            </a:r>
            <a:r>
              <a:rPr lang="nl-BE" sz="2800" dirty="0" smtClean="0">
                <a:solidFill>
                  <a:srgbClr val="0576C2"/>
                </a:solidFill>
              </a:rPr>
              <a:t> do’s</a:t>
            </a:r>
          </a:p>
          <a:p>
            <a:pPr marL="514350" indent="-514350">
              <a:buFont typeface="+mj-lt"/>
              <a:buAutoNum type="arabicPeriod"/>
            </a:pPr>
            <a:r>
              <a:rPr lang="nl-BE" sz="2800" b="1" dirty="0" smtClean="0">
                <a:solidFill>
                  <a:srgbClr val="0576C2"/>
                </a:solidFill>
              </a:rPr>
              <a:t>Vragen?</a:t>
            </a:r>
            <a:endParaRPr lang="nl-BE" sz="2800" b="1"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35</a:t>
            </a:fld>
            <a:endParaRPr lang="nl-BE" altLang="nl-BE"/>
          </a:p>
        </p:txBody>
      </p:sp>
    </p:spTree>
    <p:extLst>
      <p:ext uri="{BB962C8B-B14F-4D97-AF65-F5344CB8AC3E}">
        <p14:creationId xmlns:p14="http://schemas.microsoft.com/office/powerpoint/2010/main" val="2111257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Vragen??</a:t>
            </a:r>
            <a:endParaRPr lang="nl-BE" dirty="0"/>
          </a:p>
        </p:txBody>
      </p:sp>
      <p:sp>
        <p:nvSpPr>
          <p:cNvPr id="3" name="Tijdelijke aanduiding voor tekst 2"/>
          <p:cNvSpPr>
            <a:spLocks noGrp="1"/>
          </p:cNvSpPr>
          <p:nvPr>
            <p:ph type="body" idx="1"/>
          </p:nvPr>
        </p:nvSpPr>
        <p:spPr/>
        <p:txBody>
          <a:bodyPr/>
          <a:lstStyle/>
          <a:p>
            <a:endParaRPr lang="nl-BE"/>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36</a:t>
            </a:fld>
            <a:endParaRPr lang="nl-BE" alt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4" y="1788317"/>
            <a:ext cx="4781551" cy="418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120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0"/>
          <p:cNvSpPr>
            <a:spLocks noGrp="1"/>
          </p:cNvSpPr>
          <p:nvPr>
            <p:ph type="ctrTitle"/>
          </p:nvPr>
        </p:nvSpPr>
        <p:spPr>
          <a:xfrm>
            <a:off x="630238" y="2490788"/>
            <a:ext cx="7886700" cy="846137"/>
          </a:xfrm>
        </p:spPr>
        <p:txBody>
          <a:bodyPr/>
          <a:lstStyle/>
          <a:p>
            <a:r>
              <a:rPr lang="nl-BE" altLang="nl-BE" smtClean="0"/>
              <a:t>Bedankt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1009650" y="1311959"/>
            <a:ext cx="7249403" cy="3262679"/>
          </a:xfrm>
        </p:spPr>
        <p:txBody>
          <a:bodyPr/>
          <a:lstStyle/>
          <a:p>
            <a:pPr marL="285750" indent="-285750">
              <a:buFontTx/>
              <a:buChar char="-"/>
            </a:pPr>
            <a:r>
              <a:rPr lang="nl-BE" sz="2400" dirty="0">
                <a:solidFill>
                  <a:srgbClr val="0576C2"/>
                </a:solidFill>
              </a:rPr>
              <a:t>B</a:t>
            </a:r>
            <a:r>
              <a:rPr lang="nl-BE" sz="2400" dirty="0" smtClean="0">
                <a:solidFill>
                  <a:srgbClr val="0576C2"/>
                </a:solidFill>
              </a:rPr>
              <a:t>emiddelingsgesprek n.a.v. doorverwijzing tenderpartner verloopt niet constructief</a:t>
            </a:r>
          </a:p>
          <a:p>
            <a:pPr marL="285750" indent="-285750">
              <a:buFontTx/>
              <a:buChar char="-"/>
            </a:pPr>
            <a:r>
              <a:rPr lang="nl-BE" sz="2400" dirty="0">
                <a:solidFill>
                  <a:srgbClr val="0576C2"/>
                </a:solidFill>
              </a:rPr>
              <a:t>C</a:t>
            </a:r>
            <a:r>
              <a:rPr lang="nl-BE" sz="2400" dirty="0" smtClean="0">
                <a:solidFill>
                  <a:srgbClr val="0576C2"/>
                </a:solidFill>
              </a:rPr>
              <a:t>onsulent besluit verslag op te stellen, de klant is hier niet mee akkoord en uit verschillende bedreigingen</a:t>
            </a:r>
          </a:p>
          <a:p>
            <a:pPr marL="285750" indent="-285750">
              <a:buFontTx/>
              <a:buChar char="-"/>
            </a:pPr>
            <a:r>
              <a:rPr lang="nl-BE" sz="2400" dirty="0">
                <a:solidFill>
                  <a:srgbClr val="0576C2"/>
                </a:solidFill>
              </a:rPr>
              <a:t>G</a:t>
            </a:r>
            <a:r>
              <a:rPr lang="nl-BE" sz="2400" dirty="0" smtClean="0">
                <a:solidFill>
                  <a:srgbClr val="0576C2"/>
                </a:solidFill>
              </a:rPr>
              <a:t>esprek  wordt afgerond en consulent begeeft zich naar keuken, ze gaat ervan uit dat de klant wegging</a:t>
            </a:r>
          </a:p>
          <a:p>
            <a:pPr marL="285750" indent="-285750">
              <a:buFontTx/>
              <a:buChar char="-"/>
            </a:pPr>
            <a:r>
              <a:rPr lang="nl-BE" sz="2400" dirty="0">
                <a:solidFill>
                  <a:srgbClr val="0576C2"/>
                </a:solidFill>
              </a:rPr>
              <a:t>Plots hoort ze iemand zeggen </a:t>
            </a:r>
            <a:r>
              <a:rPr lang="nl-BE" sz="2400" i="1" dirty="0">
                <a:solidFill>
                  <a:srgbClr val="0576C2"/>
                </a:solidFill>
              </a:rPr>
              <a:t>“Meneer, u mag hier niet binnen” </a:t>
            </a:r>
            <a:r>
              <a:rPr lang="nl-BE" sz="2400" dirty="0">
                <a:solidFill>
                  <a:srgbClr val="0576C2"/>
                </a:solidFill>
              </a:rPr>
              <a:t>en ze ziet dat de klant wordt tegengehouden door 4 collega’s </a:t>
            </a:r>
          </a:p>
          <a:p>
            <a:pPr marL="285750" indent="-285750">
              <a:buFontTx/>
              <a:buChar char="-"/>
            </a:pPr>
            <a:r>
              <a:rPr lang="nl-BE" sz="2400" dirty="0">
                <a:solidFill>
                  <a:srgbClr val="0576C2"/>
                </a:solidFill>
              </a:rPr>
              <a:t>De consulent doet de deur van de keuken </a:t>
            </a:r>
            <a:r>
              <a:rPr lang="nl-BE" sz="2400" dirty="0" smtClean="0">
                <a:solidFill>
                  <a:srgbClr val="0576C2"/>
                </a:solidFill>
              </a:rPr>
              <a:t>net op tijd op </a:t>
            </a:r>
            <a:r>
              <a:rPr lang="nl-BE" sz="2400" dirty="0">
                <a:solidFill>
                  <a:srgbClr val="0576C2"/>
                </a:solidFill>
              </a:rPr>
              <a:t>slot maar ziet dat een collega door de klant wordt geslagen met een farde</a:t>
            </a:r>
          </a:p>
          <a:p>
            <a:pPr marL="285750" indent="-285750">
              <a:buFontTx/>
              <a:buChar char="-"/>
            </a:pPr>
            <a:endParaRPr lang="nl-BE" dirty="0" smtClean="0"/>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4</a:t>
            </a:fld>
            <a:endParaRPr lang="nl-BE" altLang="nl-BE"/>
          </a:p>
        </p:txBody>
      </p:sp>
      <p:sp>
        <p:nvSpPr>
          <p:cNvPr id="8" name="Titel 7"/>
          <p:cNvSpPr>
            <a:spLocks noGrp="1"/>
          </p:cNvSpPr>
          <p:nvPr>
            <p:ph type="title"/>
          </p:nvPr>
        </p:nvSpPr>
        <p:spPr>
          <a:xfrm>
            <a:off x="1262302" y="414117"/>
            <a:ext cx="5724000" cy="424597"/>
          </a:xfrm>
        </p:spPr>
        <p:txBody>
          <a:bodyPr/>
          <a:lstStyle/>
          <a:p>
            <a:pPr marL="0" indent="0">
              <a:buNone/>
            </a:pPr>
            <a:r>
              <a:rPr lang="nl-BE" sz="3600" dirty="0" smtClean="0">
                <a:solidFill>
                  <a:srgbClr val="0F3066"/>
                </a:solidFill>
              </a:rPr>
              <a:t>Casus 1</a:t>
            </a:r>
            <a:endParaRPr lang="nl-BE" sz="3600" dirty="0">
              <a:solidFill>
                <a:srgbClr val="0F3066"/>
              </a:solidFill>
            </a:endParaRPr>
          </a:p>
        </p:txBody>
      </p:sp>
      <p:sp>
        <p:nvSpPr>
          <p:cNvPr id="9" name="Tijdelijke aanduiding voor tekst 2"/>
          <p:cNvSpPr>
            <a:spLocks noGrp="1"/>
          </p:cNvSpPr>
          <p:nvPr>
            <p:ph type="body" idx="1"/>
          </p:nvPr>
        </p:nvSpPr>
        <p:spPr>
          <a:xfrm>
            <a:off x="1195627" y="924439"/>
            <a:ext cx="5724000" cy="211015"/>
          </a:xfrm>
        </p:spPr>
        <p:txBody>
          <a:bodyPr/>
          <a:lstStyle/>
          <a:p>
            <a:r>
              <a:rPr lang="nl-BE" dirty="0" smtClean="0"/>
              <a:t>Uit de hand gelopen bemiddelingsgesprek</a:t>
            </a:r>
            <a:endParaRPr lang="fr-BE" dirty="0"/>
          </a:p>
        </p:txBody>
      </p:sp>
    </p:spTree>
    <p:extLst>
      <p:ext uri="{BB962C8B-B14F-4D97-AF65-F5344CB8AC3E}">
        <p14:creationId xmlns:p14="http://schemas.microsoft.com/office/powerpoint/2010/main" val="1929809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Case 1</a:t>
            </a:r>
            <a:endParaRPr lang="fr-BE" dirty="0"/>
          </a:p>
        </p:txBody>
      </p:sp>
      <p:sp>
        <p:nvSpPr>
          <p:cNvPr id="3" name="Tijdelijke aanduiding voor tekst 2"/>
          <p:cNvSpPr>
            <a:spLocks noGrp="1"/>
          </p:cNvSpPr>
          <p:nvPr>
            <p:ph type="body" idx="1"/>
          </p:nvPr>
        </p:nvSpPr>
        <p:spPr>
          <a:xfrm>
            <a:off x="1157527" y="962539"/>
            <a:ext cx="5724000" cy="211015"/>
          </a:xfrm>
        </p:spPr>
        <p:txBody>
          <a:bodyPr/>
          <a:lstStyle/>
          <a:p>
            <a:r>
              <a:rPr lang="nl-BE" dirty="0" smtClean="0"/>
              <a:t>Uit de hand gelopen bemiddelingsgesprek (vervolg)</a:t>
            </a:r>
            <a:endParaRPr lang="fr-BE" dirty="0"/>
          </a:p>
        </p:txBody>
      </p:sp>
      <p:sp>
        <p:nvSpPr>
          <p:cNvPr id="4" name="Tijdelijke aanduiding voor inhoud 3"/>
          <p:cNvSpPr>
            <a:spLocks noGrp="1"/>
          </p:cNvSpPr>
          <p:nvPr>
            <p:ph sz="half" idx="2"/>
          </p:nvPr>
        </p:nvSpPr>
        <p:spPr>
          <a:xfrm>
            <a:off x="933451" y="1597709"/>
            <a:ext cx="7220828" cy="3262679"/>
          </a:xfrm>
        </p:spPr>
        <p:txBody>
          <a:bodyPr/>
          <a:lstStyle/>
          <a:p>
            <a:pPr marL="285750" indent="-285750">
              <a:buFontTx/>
              <a:buChar char="-"/>
            </a:pPr>
            <a:r>
              <a:rPr lang="nl-BE" sz="2400" dirty="0" smtClean="0">
                <a:solidFill>
                  <a:srgbClr val="0576C2"/>
                </a:solidFill>
              </a:rPr>
              <a:t>Klant wordt buiten geleid en wordt een klacht bij de politie ingediend</a:t>
            </a:r>
          </a:p>
          <a:p>
            <a:pPr marL="285750" indent="-285750">
              <a:buFontTx/>
              <a:buChar char="-"/>
            </a:pPr>
            <a:r>
              <a:rPr lang="nl-BE" sz="2400" dirty="0" smtClean="0">
                <a:solidFill>
                  <a:srgbClr val="0576C2"/>
                </a:solidFill>
              </a:rPr>
              <a:t>Dit incident was er teveel aan voor de consulent, ze bleef meerdere maanden in ziekteverlof</a:t>
            </a:r>
          </a:p>
          <a:p>
            <a:pPr marL="285750" indent="-285750">
              <a:buFontTx/>
              <a:buChar char="-"/>
            </a:pPr>
            <a:r>
              <a:rPr lang="nl-BE" sz="2400" dirty="0" smtClean="0">
                <a:solidFill>
                  <a:srgbClr val="0576C2"/>
                </a:solidFill>
              </a:rPr>
              <a:t>Enige tijd later richt </a:t>
            </a:r>
            <a:r>
              <a:rPr lang="nl-BE" sz="2400" dirty="0" err="1" smtClean="0">
                <a:solidFill>
                  <a:srgbClr val="0576C2"/>
                </a:solidFill>
              </a:rPr>
              <a:t>Ethias</a:t>
            </a:r>
            <a:r>
              <a:rPr lang="nl-BE" sz="2400" dirty="0" smtClean="0">
                <a:solidFill>
                  <a:srgbClr val="0576C2"/>
                </a:solidFill>
              </a:rPr>
              <a:t> een schrijven aan de agressor waarbij men poogt de loonkosten op hem te verhalen</a:t>
            </a:r>
          </a:p>
          <a:p>
            <a:pPr marL="285750" indent="-285750">
              <a:buFontTx/>
              <a:buChar char="-"/>
            </a:pPr>
            <a:r>
              <a:rPr lang="nl-BE" sz="2400" dirty="0" smtClean="0">
                <a:solidFill>
                  <a:srgbClr val="0576C2"/>
                </a:solidFill>
              </a:rPr>
              <a:t>De klant belt furieus naar de verantwoordelijke van de consulent, scheldt haar de huid vol en meldt dat als hij veroordeeld wordt “hij die medewerkers de kop zal inslaan”. </a:t>
            </a:r>
            <a:endParaRPr lang="nl-BE" sz="2400" dirty="0">
              <a:solidFill>
                <a:srgbClr val="0576C2"/>
              </a:solidFill>
            </a:endParaRPr>
          </a:p>
          <a:p>
            <a:pPr marL="285750" indent="-285750">
              <a:buFontTx/>
              <a:buChar char="-"/>
            </a:pPr>
            <a:endParaRPr lang="fr-BE" sz="2400" dirty="0"/>
          </a:p>
          <a:p>
            <a:endParaRPr lang="fr-BE" sz="2400" dirty="0"/>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5</a:t>
            </a:fld>
            <a:endParaRPr lang="nl-BE" altLang="nl-BE"/>
          </a:p>
        </p:txBody>
      </p:sp>
      <p:sp>
        <p:nvSpPr>
          <p:cNvPr id="7" name="Titel 7"/>
          <p:cNvSpPr txBox="1">
            <a:spLocks/>
          </p:cNvSpPr>
          <p:nvPr/>
        </p:nvSpPr>
        <p:spPr bwMode="auto">
          <a:xfrm>
            <a:off x="1262302" y="414117"/>
            <a:ext cx="5724000" cy="42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539750" indent="-539750" algn="l" rtl="0" fontAlgn="base">
              <a:lnSpc>
                <a:spcPct val="90000"/>
              </a:lnSpc>
              <a:spcBef>
                <a:spcPct val="0"/>
              </a:spcBef>
              <a:spcAft>
                <a:spcPct val="0"/>
              </a:spcAft>
              <a:buFont typeface="Calibri Light" pitchFamily="34" charset="0"/>
              <a:buAutoNum type="arabicPeriod"/>
              <a:defRPr sz="4400" kern="1200">
                <a:solidFill>
                  <a:schemeClr val="bg1"/>
                </a:solidFill>
                <a:latin typeface="+mn-lt"/>
                <a:ea typeface="+mj-ea"/>
                <a:cs typeface="+mj-cs"/>
              </a:defRPr>
            </a:lvl1pPr>
            <a:lvl2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2pPr>
            <a:lvl3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3pPr>
            <a:lvl4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4pPr>
            <a:lvl5pPr marL="5397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5pPr>
            <a:lvl6pPr marL="9969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6pPr>
            <a:lvl7pPr marL="14541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7pPr>
            <a:lvl8pPr marL="19113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8pPr>
            <a:lvl9pPr marL="2368550" indent="-539750" algn="l" rtl="0" fontAlgn="base">
              <a:lnSpc>
                <a:spcPct val="90000"/>
              </a:lnSpc>
              <a:spcBef>
                <a:spcPct val="0"/>
              </a:spcBef>
              <a:spcAft>
                <a:spcPct val="0"/>
              </a:spcAft>
              <a:buFont typeface="Calibri Light" pitchFamily="34" charset="0"/>
              <a:buAutoNum type="arabicPeriod"/>
              <a:defRPr sz="4400">
                <a:solidFill>
                  <a:schemeClr val="bg1"/>
                </a:solidFill>
                <a:latin typeface="Calibri" pitchFamily="34" charset="0"/>
              </a:defRPr>
            </a:lvl9pPr>
          </a:lstStyle>
          <a:p>
            <a:pPr marL="0" indent="0" eaLnBrk="1" hangingPunct="1">
              <a:buFont typeface="Calibri Light" pitchFamily="34" charset="0"/>
              <a:buNone/>
            </a:pPr>
            <a:r>
              <a:rPr lang="nl-BE" sz="3600" smtClean="0">
                <a:solidFill>
                  <a:srgbClr val="0F3066"/>
                </a:solidFill>
              </a:rPr>
              <a:t>Casus 1</a:t>
            </a:r>
            <a:endParaRPr lang="nl-BE" sz="3600" dirty="0">
              <a:solidFill>
                <a:srgbClr val="0F3066"/>
              </a:solidFill>
            </a:endParaRPr>
          </a:p>
        </p:txBody>
      </p:sp>
    </p:spTree>
    <p:extLst>
      <p:ext uri="{BB962C8B-B14F-4D97-AF65-F5344CB8AC3E}">
        <p14:creationId xmlns:p14="http://schemas.microsoft.com/office/powerpoint/2010/main" val="424171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5602" y="480792"/>
            <a:ext cx="5724000" cy="424597"/>
          </a:xfrm>
        </p:spPr>
        <p:txBody>
          <a:bodyPr/>
          <a:lstStyle/>
          <a:p>
            <a:pPr marL="0" indent="0">
              <a:buNone/>
            </a:pPr>
            <a:r>
              <a:rPr lang="nl-BE" sz="3600" dirty="0" smtClean="0">
                <a:solidFill>
                  <a:srgbClr val="0F3066"/>
                </a:solidFill>
              </a:rPr>
              <a:t>Casus 2</a:t>
            </a:r>
            <a:r>
              <a:rPr lang="nl-BE" sz="3600" dirty="0" smtClean="0"/>
              <a:t>e </a:t>
            </a:r>
            <a:r>
              <a:rPr lang="nl-BE" dirty="0" smtClean="0"/>
              <a:t>2</a:t>
            </a:r>
            <a:endParaRPr lang="fr-BE" dirty="0"/>
          </a:p>
        </p:txBody>
      </p:sp>
      <p:sp>
        <p:nvSpPr>
          <p:cNvPr id="3" name="Tijdelijke aanduiding voor tekst 2"/>
          <p:cNvSpPr>
            <a:spLocks noGrp="1"/>
          </p:cNvSpPr>
          <p:nvPr>
            <p:ph type="body" idx="1"/>
          </p:nvPr>
        </p:nvSpPr>
        <p:spPr>
          <a:xfrm>
            <a:off x="995602" y="1035734"/>
            <a:ext cx="5724000" cy="211015"/>
          </a:xfrm>
        </p:spPr>
        <p:txBody>
          <a:bodyPr/>
          <a:lstStyle/>
          <a:p>
            <a:r>
              <a:rPr lang="nl-BE" dirty="0" smtClean="0"/>
              <a:t>Ongewenst bezoek op thuisadres van consulent</a:t>
            </a:r>
            <a:endParaRPr lang="fr-BE" dirty="0"/>
          </a:p>
        </p:txBody>
      </p:sp>
      <p:sp>
        <p:nvSpPr>
          <p:cNvPr id="4" name="Tijdelijke aanduiding voor inhoud 3"/>
          <p:cNvSpPr>
            <a:spLocks noGrp="1"/>
          </p:cNvSpPr>
          <p:nvPr>
            <p:ph sz="half" idx="2"/>
          </p:nvPr>
        </p:nvSpPr>
        <p:spPr>
          <a:xfrm>
            <a:off x="1352551" y="1511984"/>
            <a:ext cx="6801728" cy="3262679"/>
          </a:xfrm>
        </p:spPr>
        <p:txBody>
          <a:bodyPr/>
          <a:lstStyle/>
          <a:p>
            <a:pPr marL="285750" indent="-285750">
              <a:buFontTx/>
              <a:buChar char="-"/>
            </a:pPr>
            <a:r>
              <a:rPr lang="nl-BE" sz="2400" dirty="0" smtClean="0">
                <a:solidFill>
                  <a:srgbClr val="0576C2"/>
                </a:solidFill>
              </a:rPr>
              <a:t>De opleiding van een cursist wordt stopgezet wegens houding en gedrag</a:t>
            </a:r>
          </a:p>
          <a:p>
            <a:pPr marL="285750" indent="-285750">
              <a:buFontTx/>
              <a:buChar char="-"/>
            </a:pPr>
            <a:r>
              <a:rPr lang="nl-BE" sz="2400" dirty="0" smtClean="0">
                <a:solidFill>
                  <a:srgbClr val="0576C2"/>
                </a:solidFill>
              </a:rPr>
              <a:t>Er is geen enkel contact meer tussen consulent en cursist</a:t>
            </a:r>
          </a:p>
          <a:p>
            <a:pPr marL="285750" indent="-285750">
              <a:buFontTx/>
              <a:buChar char="-"/>
            </a:pPr>
            <a:r>
              <a:rPr lang="nl-BE" sz="2400" dirty="0" smtClean="0">
                <a:solidFill>
                  <a:srgbClr val="0576C2"/>
                </a:solidFill>
              </a:rPr>
              <a:t>Meer dan zes maanden na de stopzetting belt de ex-cursist aan bij het thuisadres van de consulent</a:t>
            </a:r>
          </a:p>
          <a:p>
            <a:pPr marL="285750" indent="-285750">
              <a:buFontTx/>
              <a:buChar char="-"/>
            </a:pPr>
            <a:r>
              <a:rPr lang="nl-BE" sz="2400" dirty="0" smtClean="0">
                <a:solidFill>
                  <a:srgbClr val="0576C2"/>
                </a:solidFill>
              </a:rPr>
              <a:t>De echtgenoot opent de deur, de ex-cursist begint te schreeuwen en verwijt  de consulent dat het haar fout is dat hij geen werk vindt</a:t>
            </a:r>
          </a:p>
          <a:p>
            <a:pPr marL="285750" indent="-285750">
              <a:buFontTx/>
              <a:buChar char="-"/>
            </a:pPr>
            <a:r>
              <a:rPr lang="nl-BE" sz="2400" dirty="0" smtClean="0">
                <a:solidFill>
                  <a:srgbClr val="0576C2"/>
                </a:solidFill>
              </a:rPr>
              <a:t>Consulent krijgt een 10-tal ongewenste telefoontjes en 2 sms-berichten</a:t>
            </a: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6</a:t>
            </a:fld>
            <a:endParaRPr lang="nl-BE" altLang="nl-BE"/>
          </a:p>
        </p:txBody>
      </p:sp>
    </p:spTree>
    <p:extLst>
      <p:ext uri="{BB962C8B-B14F-4D97-AF65-F5344CB8AC3E}">
        <p14:creationId xmlns:p14="http://schemas.microsoft.com/office/powerpoint/2010/main" val="2041810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9877" y="614142"/>
            <a:ext cx="5724000" cy="424597"/>
          </a:xfrm>
        </p:spPr>
        <p:txBody>
          <a:bodyPr/>
          <a:lstStyle/>
          <a:p>
            <a:pPr marL="0" indent="0">
              <a:buNone/>
            </a:pPr>
            <a:r>
              <a:rPr lang="nl-BE" sz="3600" dirty="0" smtClean="0">
                <a:solidFill>
                  <a:srgbClr val="0F3066"/>
                </a:solidFill>
              </a:rPr>
              <a:t>Casus 2 </a:t>
            </a:r>
            <a:r>
              <a:rPr lang="nl-BE" dirty="0" smtClean="0"/>
              <a:t>2</a:t>
            </a:r>
            <a:endParaRPr lang="fr-BE" dirty="0"/>
          </a:p>
        </p:txBody>
      </p:sp>
      <p:sp>
        <p:nvSpPr>
          <p:cNvPr id="3" name="Tijdelijke aanduiding voor tekst 2"/>
          <p:cNvSpPr>
            <a:spLocks noGrp="1"/>
          </p:cNvSpPr>
          <p:nvPr>
            <p:ph type="body" idx="1"/>
          </p:nvPr>
        </p:nvSpPr>
        <p:spPr>
          <a:xfrm>
            <a:off x="852727" y="1169084"/>
            <a:ext cx="5724000" cy="211015"/>
          </a:xfrm>
        </p:spPr>
        <p:txBody>
          <a:bodyPr/>
          <a:lstStyle/>
          <a:p>
            <a:r>
              <a:rPr lang="nl-BE" dirty="0" smtClean="0"/>
              <a:t>Ongewenst bezoek op huisadres van consulent - vervolg</a:t>
            </a:r>
            <a:endParaRPr lang="fr-BE" dirty="0"/>
          </a:p>
        </p:txBody>
      </p:sp>
      <p:sp>
        <p:nvSpPr>
          <p:cNvPr id="4" name="Tijdelijke aanduiding voor inhoud 3"/>
          <p:cNvSpPr>
            <a:spLocks noGrp="1"/>
          </p:cNvSpPr>
          <p:nvPr>
            <p:ph sz="half" idx="2"/>
          </p:nvPr>
        </p:nvSpPr>
        <p:spPr>
          <a:xfrm>
            <a:off x="1563436" y="1578659"/>
            <a:ext cx="6333667" cy="3262679"/>
          </a:xfrm>
        </p:spPr>
        <p:txBody>
          <a:bodyPr/>
          <a:lstStyle/>
          <a:p>
            <a:pPr marL="285750" indent="-285750">
              <a:buFontTx/>
              <a:buChar char="-"/>
            </a:pPr>
            <a:r>
              <a:rPr lang="nl-BE" sz="2400" dirty="0" smtClean="0">
                <a:solidFill>
                  <a:srgbClr val="0576C2"/>
                </a:solidFill>
              </a:rPr>
              <a:t>Consulent doet hiervan melding op het werk en legt klacht neer bij de politie </a:t>
            </a:r>
          </a:p>
          <a:p>
            <a:pPr marL="285750" indent="-285750">
              <a:buFontTx/>
              <a:buChar char="-"/>
            </a:pPr>
            <a:r>
              <a:rPr lang="nl-BE" sz="2400" dirty="0" smtClean="0">
                <a:solidFill>
                  <a:srgbClr val="0576C2"/>
                </a:solidFill>
              </a:rPr>
              <a:t>Uiteindelijk wordt de ex-cursist verhoord door de politie </a:t>
            </a:r>
          </a:p>
          <a:p>
            <a:pPr marL="285750" indent="-285750">
              <a:buFontTx/>
              <a:buChar char="-"/>
            </a:pPr>
            <a:r>
              <a:rPr lang="nl-BE" sz="2400" dirty="0" smtClean="0">
                <a:solidFill>
                  <a:srgbClr val="0576C2"/>
                </a:solidFill>
              </a:rPr>
              <a:t>Hierna begeeft hij zich naar het CC waar hij op zoek gaat naar de consulent en doodsbedreigingen uit ten aanzien van haar</a:t>
            </a:r>
          </a:p>
          <a:p>
            <a:pPr marL="285750" indent="-285750">
              <a:buFontTx/>
              <a:buChar char="-"/>
            </a:pPr>
            <a:r>
              <a:rPr lang="nl-BE" sz="2400" dirty="0" smtClean="0">
                <a:solidFill>
                  <a:srgbClr val="0576C2"/>
                </a:solidFill>
              </a:rPr>
              <a:t>Verantwoordelijke dient een PV in over dit feit bij de politie</a:t>
            </a:r>
          </a:p>
          <a:p>
            <a:pPr marL="285750" indent="-285750">
              <a:buFontTx/>
              <a:buChar char="-"/>
            </a:pPr>
            <a:r>
              <a:rPr lang="nl-BE" sz="2400" dirty="0" smtClean="0">
                <a:solidFill>
                  <a:srgbClr val="0576C2"/>
                </a:solidFill>
              </a:rPr>
              <a:t>Er worden afspraken gemaakt met de politie over deze zaak en intern worden enkele maatregelen getroffen om de veiligheid te garanderen</a:t>
            </a:r>
            <a:endParaRPr lang="fr-BE" sz="2400"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7</a:t>
            </a:fld>
            <a:endParaRPr lang="nl-BE" altLang="nl-BE"/>
          </a:p>
        </p:txBody>
      </p:sp>
    </p:spTree>
    <p:extLst>
      <p:ext uri="{BB962C8B-B14F-4D97-AF65-F5344CB8AC3E}">
        <p14:creationId xmlns:p14="http://schemas.microsoft.com/office/powerpoint/2010/main" val="55419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5602" y="747492"/>
            <a:ext cx="5724000" cy="424597"/>
          </a:xfrm>
        </p:spPr>
        <p:txBody>
          <a:bodyPr/>
          <a:lstStyle/>
          <a:p>
            <a:pPr marL="0" indent="0">
              <a:buNone/>
            </a:pPr>
            <a:r>
              <a:rPr lang="nl-BE" sz="3600" dirty="0" smtClean="0">
                <a:solidFill>
                  <a:srgbClr val="0F3066"/>
                </a:solidFill>
              </a:rPr>
              <a:t>Structuur presentatie</a:t>
            </a:r>
            <a:endParaRPr lang="nl-BE" sz="3600" dirty="0">
              <a:solidFill>
                <a:srgbClr val="0F3066"/>
              </a:solidFill>
            </a:endParaRPr>
          </a:p>
        </p:txBody>
      </p:sp>
      <p:sp>
        <p:nvSpPr>
          <p:cNvPr id="4" name="Tijdelijke aanduiding voor inhoud 3"/>
          <p:cNvSpPr>
            <a:spLocks noGrp="1"/>
          </p:cNvSpPr>
          <p:nvPr>
            <p:ph sz="half" idx="2"/>
          </p:nvPr>
        </p:nvSpPr>
        <p:spPr>
          <a:xfrm>
            <a:off x="1115761" y="1988234"/>
            <a:ext cx="6333667" cy="3262679"/>
          </a:xfrm>
        </p:spPr>
        <p:txBody>
          <a:bodyPr/>
          <a:lstStyle/>
          <a:p>
            <a:pPr marL="514350" indent="-514350">
              <a:buFont typeface="+mj-lt"/>
              <a:buAutoNum type="arabicPeriod"/>
            </a:pPr>
            <a:r>
              <a:rPr lang="nl-BE" dirty="0" smtClean="0">
                <a:solidFill>
                  <a:srgbClr val="0576C2"/>
                </a:solidFill>
              </a:rPr>
              <a:t>Enkele cijfers</a:t>
            </a:r>
          </a:p>
          <a:p>
            <a:pPr marL="514350" indent="-514350">
              <a:buFont typeface="+mj-lt"/>
              <a:buAutoNum type="arabicPeriod"/>
            </a:pPr>
            <a:r>
              <a:rPr lang="nl-BE" dirty="0" smtClean="0">
                <a:solidFill>
                  <a:srgbClr val="0576C2"/>
                </a:solidFill>
              </a:rPr>
              <a:t>De aanpak van VDAB</a:t>
            </a:r>
          </a:p>
          <a:p>
            <a:pPr marL="514350" indent="-514350">
              <a:buFont typeface="+mj-lt"/>
              <a:buAutoNum type="arabicPeriod"/>
            </a:pPr>
            <a:r>
              <a:rPr lang="nl-BE" dirty="0" err="1" smtClean="0">
                <a:solidFill>
                  <a:srgbClr val="0576C2"/>
                </a:solidFill>
              </a:rPr>
              <a:t>To</a:t>
            </a:r>
            <a:r>
              <a:rPr lang="nl-BE" dirty="0" smtClean="0">
                <a:solidFill>
                  <a:srgbClr val="0576C2"/>
                </a:solidFill>
              </a:rPr>
              <a:t> do’s</a:t>
            </a:r>
          </a:p>
          <a:p>
            <a:pPr marL="514350" indent="-514350">
              <a:buFont typeface="+mj-lt"/>
              <a:buAutoNum type="arabicPeriod"/>
            </a:pPr>
            <a:r>
              <a:rPr lang="nl-BE" dirty="0" smtClean="0">
                <a:solidFill>
                  <a:srgbClr val="0576C2"/>
                </a:solidFill>
              </a:rPr>
              <a:t>Vragen?</a:t>
            </a:r>
            <a:endParaRPr lang="nl-BE"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8</a:t>
            </a:fld>
            <a:endParaRPr lang="nl-BE" altLang="nl-BE"/>
          </a:p>
        </p:txBody>
      </p:sp>
    </p:spTree>
    <p:extLst>
      <p:ext uri="{BB962C8B-B14F-4D97-AF65-F5344CB8AC3E}">
        <p14:creationId xmlns:p14="http://schemas.microsoft.com/office/powerpoint/2010/main" val="2887785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5602" y="747492"/>
            <a:ext cx="5724000" cy="424597"/>
          </a:xfrm>
        </p:spPr>
        <p:txBody>
          <a:bodyPr/>
          <a:lstStyle/>
          <a:p>
            <a:pPr marL="0" indent="0">
              <a:buNone/>
            </a:pPr>
            <a:r>
              <a:rPr lang="nl-BE" sz="3600" dirty="0" smtClean="0">
                <a:solidFill>
                  <a:srgbClr val="0F3066"/>
                </a:solidFill>
              </a:rPr>
              <a:t>Structuur presentatie</a:t>
            </a:r>
            <a:endParaRPr lang="nl-BE" sz="3600" dirty="0">
              <a:solidFill>
                <a:srgbClr val="0F3066"/>
              </a:solidFill>
            </a:endParaRPr>
          </a:p>
        </p:txBody>
      </p:sp>
      <p:sp>
        <p:nvSpPr>
          <p:cNvPr id="3" name="Tijdelijke aanduiding voor tekst 2"/>
          <p:cNvSpPr>
            <a:spLocks noGrp="1"/>
          </p:cNvSpPr>
          <p:nvPr>
            <p:ph type="body" idx="1"/>
          </p:nvPr>
        </p:nvSpPr>
        <p:spPr/>
        <p:txBody>
          <a:bodyPr/>
          <a:lstStyle/>
          <a:p>
            <a:endParaRPr lang="nl-BE"/>
          </a:p>
        </p:txBody>
      </p:sp>
      <p:sp>
        <p:nvSpPr>
          <p:cNvPr id="4" name="Tijdelijke aanduiding voor inhoud 3"/>
          <p:cNvSpPr>
            <a:spLocks noGrp="1"/>
          </p:cNvSpPr>
          <p:nvPr>
            <p:ph sz="half" idx="2"/>
          </p:nvPr>
        </p:nvSpPr>
        <p:spPr>
          <a:xfrm>
            <a:off x="1115761" y="1988234"/>
            <a:ext cx="6333667" cy="3262679"/>
          </a:xfrm>
        </p:spPr>
        <p:txBody>
          <a:bodyPr/>
          <a:lstStyle/>
          <a:p>
            <a:pPr marL="514350" indent="-514350">
              <a:buFont typeface="+mj-lt"/>
              <a:buAutoNum type="arabicPeriod"/>
            </a:pPr>
            <a:r>
              <a:rPr lang="nl-BE" b="1" dirty="0" smtClean="0">
                <a:solidFill>
                  <a:srgbClr val="0F3066"/>
                </a:solidFill>
              </a:rPr>
              <a:t>Enkele cijfers</a:t>
            </a:r>
          </a:p>
          <a:p>
            <a:pPr marL="514350" indent="-514350">
              <a:buFont typeface="+mj-lt"/>
              <a:buAutoNum type="arabicPeriod"/>
            </a:pPr>
            <a:r>
              <a:rPr lang="nl-BE" dirty="0" smtClean="0">
                <a:solidFill>
                  <a:srgbClr val="0576C2"/>
                </a:solidFill>
              </a:rPr>
              <a:t>De aanpak van VDAB</a:t>
            </a:r>
          </a:p>
          <a:p>
            <a:pPr marL="514350" indent="-514350">
              <a:buFont typeface="+mj-lt"/>
              <a:buAutoNum type="arabicPeriod"/>
            </a:pPr>
            <a:r>
              <a:rPr lang="nl-BE" dirty="0" err="1" smtClean="0">
                <a:solidFill>
                  <a:srgbClr val="0576C2"/>
                </a:solidFill>
              </a:rPr>
              <a:t>To</a:t>
            </a:r>
            <a:r>
              <a:rPr lang="nl-BE" dirty="0" smtClean="0">
                <a:solidFill>
                  <a:srgbClr val="0576C2"/>
                </a:solidFill>
              </a:rPr>
              <a:t> do’s</a:t>
            </a:r>
          </a:p>
          <a:p>
            <a:pPr marL="514350" indent="-514350">
              <a:buFont typeface="+mj-lt"/>
              <a:buAutoNum type="arabicPeriod"/>
            </a:pPr>
            <a:r>
              <a:rPr lang="nl-BE" dirty="0" smtClean="0">
                <a:solidFill>
                  <a:srgbClr val="0576C2"/>
                </a:solidFill>
              </a:rPr>
              <a:t>Vragen?</a:t>
            </a:r>
            <a:endParaRPr lang="nl-BE" dirty="0">
              <a:solidFill>
                <a:srgbClr val="0576C2"/>
              </a:solidFill>
            </a:endParaRPr>
          </a:p>
        </p:txBody>
      </p:sp>
      <p:sp>
        <p:nvSpPr>
          <p:cNvPr id="6" name="Tijdelijke aanduiding voor dianummer 5"/>
          <p:cNvSpPr>
            <a:spLocks noGrp="1"/>
          </p:cNvSpPr>
          <p:nvPr>
            <p:ph type="sldNum" sz="quarter" idx="11"/>
          </p:nvPr>
        </p:nvSpPr>
        <p:spPr/>
        <p:txBody>
          <a:bodyPr/>
          <a:lstStyle/>
          <a:p>
            <a:fld id="{BB6943EC-E323-4DC6-8975-CC2B3A6B6046}" type="slidenum">
              <a:rPr lang="nl-BE" altLang="nl-BE" smtClean="0"/>
              <a:pPr/>
              <a:t>9</a:t>
            </a:fld>
            <a:endParaRPr lang="nl-BE" altLang="nl-BE"/>
          </a:p>
        </p:txBody>
      </p:sp>
    </p:spTree>
    <p:extLst>
      <p:ext uri="{BB962C8B-B14F-4D97-AF65-F5344CB8AC3E}">
        <p14:creationId xmlns:p14="http://schemas.microsoft.com/office/powerpoint/2010/main" val="4209946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VDAB_v2 PC">
  <a:themeElements>
    <a:clrScheme name="VDAB">
      <a:dk1>
        <a:sysClr val="windowText" lastClr="000000"/>
      </a:dk1>
      <a:lt1>
        <a:sysClr val="window" lastClr="FFFFFF"/>
      </a:lt1>
      <a:dk2>
        <a:srgbClr val="44546A"/>
      </a:dk2>
      <a:lt2>
        <a:srgbClr val="E7E6E6"/>
      </a:lt2>
      <a:accent1>
        <a:srgbClr val="0F3066"/>
      </a:accent1>
      <a:accent2>
        <a:srgbClr val="0576C2"/>
      </a:accent2>
      <a:accent3>
        <a:srgbClr val="E9E6D7"/>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VDAB_v2 PC.potx" id="{54A77AFE-CB9E-490F-97E4-F6107DA16E6F}" vid="{0D4F0C6D-2877-42A4-8422-7CB6EFDC5C66}"/>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VDAB_v2 PC.potx" id="{54A77AFE-CB9E-490F-97E4-F6107DA16E6F}" vid="{6D925FB2-319C-47C0-9745-5224EAC33993}"/>
    </a:ext>
  </a:extLst>
</a:theme>
</file>

<file path=ppt/theme/theme3.xml><?xml version="1.0" encoding="utf-8"?>
<a:theme xmlns:a="http://schemas.openxmlformats.org/drawingml/2006/main" name="1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VDAB_v2 PC.potx" id="{54A77AFE-CB9E-490F-97E4-F6107DA16E6F}" vid="{4133BC26-73A7-45E3-8F72-516EADD14334}"/>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VDAB_v2 PC</Template>
  <TotalTime>483</TotalTime>
  <Words>2189</Words>
  <Application>Microsoft Office PowerPoint</Application>
  <PresentationFormat>Diavoorstelling (4:3)</PresentationFormat>
  <Paragraphs>557</Paragraphs>
  <Slides>37</Slides>
  <Notes>19</Notes>
  <HiddenSlides>0</HiddenSlides>
  <MMClips>0</MMClips>
  <ScaleCrop>false</ScaleCrop>
  <HeadingPairs>
    <vt:vector size="4" baseType="variant">
      <vt:variant>
        <vt:lpstr>Thema</vt:lpstr>
      </vt:variant>
      <vt:variant>
        <vt:i4>3</vt:i4>
      </vt:variant>
      <vt:variant>
        <vt:lpstr>Diatitels</vt:lpstr>
      </vt:variant>
      <vt:variant>
        <vt:i4>37</vt:i4>
      </vt:variant>
    </vt:vector>
  </HeadingPairs>
  <TitlesOfParts>
    <vt:vector size="40" baseType="lpstr">
      <vt:lpstr>PPT VDAB_v2 PC</vt:lpstr>
      <vt:lpstr>Aangepast ontwerp</vt:lpstr>
      <vt:lpstr>1_Aangepast ontwerp</vt:lpstr>
      <vt:lpstr>Agressie door derden Preventiebeleid</vt:lpstr>
      <vt:lpstr>Wat doet de VDAB ?</vt:lpstr>
      <vt:lpstr>PowerPoint-presentatie</vt:lpstr>
      <vt:lpstr>Casus 1</vt:lpstr>
      <vt:lpstr>Case 1</vt:lpstr>
      <vt:lpstr>Casus 2e 2</vt:lpstr>
      <vt:lpstr>Casus 2 2</vt:lpstr>
      <vt:lpstr>Structuur presentatie</vt:lpstr>
      <vt:lpstr>Structuur presentatie</vt:lpstr>
      <vt:lpstr>Agressie?</vt:lpstr>
      <vt:lpstr>Evolutie agressie</vt:lpstr>
      <vt:lpstr>Aard van agressie</vt:lpstr>
      <vt:lpstr>Aantal meldingen per locatie </vt:lpstr>
      <vt:lpstr>Aantal meldingen per functie</vt:lpstr>
      <vt:lpstr>Structuur presentatie</vt:lpstr>
      <vt:lpstr>PowerPoint-presentatie</vt:lpstr>
      <vt:lpstr>1. Visie </vt:lpstr>
      <vt:lpstr>PowerPoint-presentatie</vt:lpstr>
      <vt:lpstr>2. Pro-actie</vt:lpstr>
      <vt:lpstr>PowerPoint-presentatie</vt:lpstr>
      <vt:lpstr>3. Preventie </vt:lpstr>
      <vt:lpstr>3. Preventie (2)</vt:lpstr>
      <vt:lpstr>3. Preventie (3)</vt:lpstr>
      <vt:lpstr>PowerPoint-presentatie</vt:lpstr>
      <vt:lpstr>4. Voorbereiding</vt:lpstr>
      <vt:lpstr>PowerPoint-presentatie</vt:lpstr>
      <vt:lpstr>5. Reactie (1)</vt:lpstr>
      <vt:lpstr>5. Reactie (2)</vt:lpstr>
      <vt:lpstr>PowerPoint-presentatie</vt:lpstr>
      <vt:lpstr>6. Nazorg</vt:lpstr>
      <vt:lpstr>PowerPoint-presentatie</vt:lpstr>
      <vt:lpstr>7. Monitoring</vt:lpstr>
      <vt:lpstr>Structuur presentatie</vt:lpstr>
      <vt:lpstr>To Do’s</vt:lpstr>
      <vt:lpstr>Structuur presentatie</vt:lpstr>
      <vt:lpstr>Vragen??</vt:lpstr>
      <vt:lpstr>Bedankt</vt:lpstr>
    </vt:vector>
  </TitlesOfParts>
  <Company>VDAB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Agressiebeleid</dc:title>
  <dc:creator>MMARTEN7</dc:creator>
  <cp:lastModifiedBy>De Neve, Sofie</cp:lastModifiedBy>
  <cp:revision>41</cp:revision>
  <cp:lastPrinted>2014-10-13T10:18:32Z</cp:lastPrinted>
  <dcterms:created xsi:type="dcterms:W3CDTF">2014-05-13T07:04:23Z</dcterms:created>
  <dcterms:modified xsi:type="dcterms:W3CDTF">2014-10-14T11:32:35Z</dcterms:modified>
</cp:coreProperties>
</file>